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68" r:id="rId4"/>
    <p:sldId id="269" r:id="rId5"/>
    <p:sldId id="258" r:id="rId6"/>
    <p:sldId id="259" r:id="rId7"/>
    <p:sldId id="260" r:id="rId8"/>
    <p:sldId id="265" r:id="rId9"/>
    <p:sldId id="270" r:id="rId10"/>
    <p:sldId id="272" r:id="rId11"/>
    <p:sldId id="271" r:id="rId12"/>
    <p:sldId id="266" r:id="rId13"/>
    <p:sldId id="273" r:id="rId14"/>
    <p:sldId id="274" r:id="rId15"/>
    <p:sldId id="267" r:id="rId16"/>
    <p:sldId id="261" r:id="rId17"/>
    <p:sldId id="263" r:id="rId18"/>
    <p:sldId id="262" r:id="rId19"/>
    <p:sldId id="276" r:id="rId20"/>
    <p:sldId id="275" r:id="rId21"/>
    <p:sldId id="264" r:id="rId22"/>
    <p:sldId id="283" r:id="rId23"/>
    <p:sldId id="282" r:id="rId24"/>
    <p:sldId id="281" r:id="rId25"/>
    <p:sldId id="280" r:id="rId26"/>
    <p:sldId id="287" r:id="rId27"/>
    <p:sldId id="279" r:id="rId28"/>
    <p:sldId id="286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6C1663C-52F8-429C-8DBD-50070E9F27F2}">
          <p14:sldIdLst>
            <p14:sldId id="256"/>
            <p14:sldId id="257"/>
            <p14:sldId id="268"/>
            <p14:sldId id="269"/>
          </p14:sldIdLst>
        </p14:section>
        <p14:section name="Map Dev" id="{E7EFC183-65F8-44C6-841A-265381B9D47F}">
          <p14:sldIdLst>
            <p14:sldId id="258"/>
            <p14:sldId id="259"/>
            <p14:sldId id="260"/>
            <p14:sldId id="265"/>
            <p14:sldId id="270"/>
            <p14:sldId id="272"/>
            <p14:sldId id="271"/>
            <p14:sldId id="266"/>
            <p14:sldId id="273"/>
            <p14:sldId id="274"/>
            <p14:sldId id="267"/>
          </p14:sldIdLst>
        </p14:section>
        <p14:section name="Statistics" id="{D829DC28-9652-452C-8F5C-0D047E1ADCD4}">
          <p14:sldIdLst>
            <p14:sldId id="261"/>
            <p14:sldId id="263"/>
          </p14:sldIdLst>
        </p14:section>
        <p14:section name="Applications" id="{6B38AAA7-34DE-4C31-BFF1-61FF6A7DA752}">
          <p14:sldIdLst>
            <p14:sldId id="262"/>
            <p14:sldId id="276"/>
            <p14:sldId id="275"/>
            <p14:sldId id="264"/>
            <p14:sldId id="283"/>
            <p14:sldId id="282"/>
            <p14:sldId id="281"/>
            <p14:sldId id="280"/>
            <p14:sldId id="287"/>
            <p14:sldId id="279"/>
            <p14:sldId id="286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53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63545-185E-49D9-AEDD-1E0F568F18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E3AA6-92D4-468F-8E5B-2F032EB7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8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/>
              <a:t>&lt;say we want to calculate fish habitat volume and compare strategies: keeping IPR full vs. oxygenation vs. both&gt;</a:t>
            </a:r>
          </a:p>
          <a:p>
            <a:pPr lvl="2"/>
            <a:r>
              <a:rPr lang="en-US" dirty="0"/>
              <a:t>Useful for contractors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3AA6-92D4-468F-8E5B-2F032EB7F6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6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&lt;show dynamism with declining water level&gt;</a:t>
            </a:r>
          </a:p>
          <a:p>
            <a:pPr lvl="2"/>
            <a:r>
              <a:rPr lang="en-US" dirty="0"/>
              <a:t>One-stop shop for water level, water quality, maybe health advisory information too?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3AA6-92D4-468F-8E5B-2F032EB7F6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42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B8F13-1AE7-936E-9CF7-F47BBE62C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6936E2-0670-1147-3A9E-A66C2723EE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2E8B7-E6DC-37F9-C1A4-D0F735A61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&lt;show dynamism with declining water level&gt;</a:t>
            </a:r>
          </a:p>
          <a:p>
            <a:pPr lvl="2"/>
            <a:r>
              <a:rPr lang="en-US" dirty="0"/>
              <a:t>One-stop shop for water level, water quality, maybe health advisory information too?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6097D-6E76-611E-0C7A-D5524AC4D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3AA6-92D4-468F-8E5B-2F032EB7F6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82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ABFE1-6AB8-7E89-A727-28A588A62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6D1918-8047-A806-D576-2726426E1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8F04FE-7543-9330-A31D-17B4A8CCD3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&lt;show dynamism with declining water level&gt;</a:t>
            </a:r>
          </a:p>
          <a:p>
            <a:pPr lvl="2"/>
            <a:r>
              <a:rPr lang="en-US" dirty="0"/>
              <a:t>One-stop shop for water level, water quality, maybe health advisory information too?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27F84-8B8D-7F0D-14D5-63A62D17B3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3AA6-92D4-468F-8E5B-2F032EB7F6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7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13C89-914B-E534-50EE-AEC7D36B1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9C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AA8856-F571-F8FE-C53B-1A94370E8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9C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86C62-0B57-16E1-E674-64AAF94F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8668-7D9C-4A23-B405-E28E79A6649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6537E-8995-AA12-0E4D-E4ACF8430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1F2E8-53C6-6E28-3FC2-7831F9779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5CFB-994C-4E49-AEBB-F2BC0D135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29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8F96-BBAE-B9C8-30EF-3B8E53B36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9DC493-2C20-DC44-7C76-5168BFBC1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4CF18-FEF2-C573-9CAD-5F105D27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8668-7D9C-4A23-B405-E28E79A6649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26AA2-EB6D-D0E6-AF8A-B56A71431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E59CA-6EE5-571E-EAC4-1E083FA18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5CFB-994C-4E49-AEBB-F2BC0D135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7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E61B44-E419-DF4D-755D-7CECE5C50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62188-5D5F-925D-0369-51A6960B2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0BEC9-4B4A-8CD3-97C8-B507BA357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8668-7D9C-4A23-B405-E28E79A6649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F8E2F-1034-2AF5-8736-BAE7922D4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AC782-00C7-4D1A-EE13-703F9F70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5CFB-994C-4E49-AEBB-F2BC0D135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7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28F33-2611-6DDF-8AA5-8063E4FFB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F2414-16D9-7548-9A1A-216C158BB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B6BA3-DE96-9362-CF9D-25235C403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8668-7D9C-4A23-B405-E28E79A6649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1F080-A20B-86C9-10F1-F6438AF5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0BB1A-8268-F001-D6AD-22E0938F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5CFB-994C-4E49-AEBB-F2BC0D135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1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04FB-52AF-D4C0-BA53-B7974A57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D22F0-8D79-7D8F-1873-DC7C647D2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9C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6D0B8-C5BE-B96E-8365-908E5EF3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8668-7D9C-4A23-B405-E28E79A6649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3A84C-26E5-7608-4A92-943142AC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62560-3517-6C26-1847-DA9FADC9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5CFB-994C-4E49-AEBB-F2BC0D135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7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2E7A-5275-9141-1D62-7A2797731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DFC93-76EA-253A-CAF5-B4AEAC3FB2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A1BED-106B-BD52-299D-66DADED6C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4DA66-41DA-8D01-5884-F30293B4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8668-7D9C-4A23-B405-E28E79A6649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26148-CC2C-A5E6-B8F2-154245A3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2E0B8-77E9-A039-9975-587D003E7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5CFB-994C-4E49-AEBB-F2BC0D135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70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391DF-C4E6-0C93-A5E7-8D7C051B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3ABC4-6A2D-3094-C220-FF93FBA08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D0E56-AB07-953E-C8CE-E74A1FDB1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53C206-E58B-1B36-42E4-AFBEC85B2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7C438D-19CB-3150-69F1-975EA7165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B8E8E5-E54E-55B2-BC4D-93F8B2C9F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8668-7D9C-4A23-B405-E28E79A6649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BAAA81-2D02-56EA-4002-58F631AD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310341-16BF-0C9B-E801-3A573D3B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5CFB-994C-4E49-AEBB-F2BC0D135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45FA-EDF1-650D-9CBC-B72A23D8B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703A21-0856-B373-B3D3-C79DB0583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8668-7D9C-4A23-B405-E28E79A6649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6C9267-EB40-4BB3-CF69-F287B5951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E3AF18-34D3-D61B-FA70-B2A3C4EAD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5CFB-994C-4E49-AEBB-F2BC0D135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8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BA27B-7386-800B-3C42-256666A4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8668-7D9C-4A23-B405-E28E79A6649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72F271-4B76-7F9B-726F-4BB6530AA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481B0-38E3-DCB7-0037-D1DA96A20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5CFB-994C-4E49-AEBB-F2BC0D135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55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1F3BD-6659-F3CB-8B19-9A0F5209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02961-0872-60B7-EBA4-001ADD89C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31A32-BF92-CF10-DB0F-9C5BCB641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995CB-5313-EF6F-0241-D8F4C592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8668-7D9C-4A23-B405-E28E79A6649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BB63E-8D1B-B9E0-163F-F6E3E553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1E96F-DF96-081C-8260-835B8336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5CFB-994C-4E49-AEBB-F2BC0D135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9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6587-02F4-02CD-82EB-7AD1F923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6BFD98-42E9-0126-F471-54D3BDC8B4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A7DFCA-0A9A-4189-9679-624BEF79A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54A32-32A6-852D-B4BD-2DA9073EA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8668-7D9C-4A23-B405-E28E79A6649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0B7DD-D084-0AA3-904C-1F0DED9A6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30B0A-2CE2-58E8-C760-389666E1E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5CFB-994C-4E49-AEBB-F2BC0D135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4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1C5468-0B87-A964-056D-FFEF1A017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BF4B1-47D3-088B-33CD-5272F6A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9CCC0-7C88-748B-3882-9A0613149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7C8668-7D9C-4A23-B405-E28E79A6649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F06FE-10F7-44C1-B17F-E85ECB41C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4E64-8D63-54E3-87BE-E24B9F86E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35CFB-994C-4E49-AEBB-F2BC0D135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52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9C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F9C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F9C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9C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9C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9C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5F4028-D86D-F978-6380-BEFD07BEE0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4260"/>
          <a:stretch/>
        </p:blipFill>
        <p:spPr>
          <a:xfrm>
            <a:off x="0" y="0"/>
            <a:ext cx="12192000" cy="5714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03AAE-2958-3C7C-DE68-4D25B3E246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Island Park Reservoir Bathymetric Map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113A2E-1008-90F7-8E16-98A4B512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3612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Process | Results | Application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FC463C9-BD61-17D7-517B-79BB8801C885}"/>
              </a:ext>
            </a:extLst>
          </p:cNvPr>
          <p:cNvSpPr txBox="1">
            <a:spLocks/>
          </p:cNvSpPr>
          <p:nvPr/>
        </p:nvSpPr>
        <p:spPr>
          <a:xfrm>
            <a:off x="0" y="5714461"/>
            <a:ext cx="12192000" cy="115048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FF9C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9C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9C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9C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9C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endParaRPr lang="en-US" sz="100" i="1" dirty="0">
              <a:solidFill>
                <a:schemeClr val="bg2"/>
              </a:solidFill>
            </a:endParaRPr>
          </a:p>
          <a:p>
            <a:pPr algn="l">
              <a:spcBef>
                <a:spcPts val="1200"/>
              </a:spcBef>
            </a:pPr>
            <a:r>
              <a:rPr lang="en-US" i="1" dirty="0">
                <a:solidFill>
                  <a:schemeClr val="bg2"/>
                </a:solidFill>
              </a:rPr>
              <a:t>Dr. Jack McLaren </a:t>
            </a:r>
            <a:r>
              <a:rPr lang="en-US" dirty="0">
                <a:solidFill>
                  <a:schemeClr val="bg2"/>
                </a:solidFill>
              </a:rPr>
              <a:t>| </a:t>
            </a:r>
            <a:r>
              <a:rPr lang="en-US" i="1" dirty="0">
                <a:solidFill>
                  <a:schemeClr val="bg2"/>
                </a:solidFill>
              </a:rPr>
              <a:t>Aquatic Ecology Program Manager </a:t>
            </a:r>
          </a:p>
          <a:p>
            <a:pPr algn="l">
              <a:spcBef>
                <a:spcPts val="1200"/>
              </a:spcBef>
            </a:pPr>
            <a:r>
              <a:rPr lang="en-US" i="1" dirty="0">
                <a:solidFill>
                  <a:schemeClr val="bg2"/>
                </a:solidFill>
              </a:rPr>
              <a:t>IDEQ Water Quality Workshop </a:t>
            </a:r>
            <a:r>
              <a:rPr lang="en-US" dirty="0">
                <a:solidFill>
                  <a:schemeClr val="bg2"/>
                </a:solidFill>
              </a:rPr>
              <a:t>| </a:t>
            </a:r>
            <a:r>
              <a:rPr lang="en-US" i="1" dirty="0">
                <a:solidFill>
                  <a:schemeClr val="bg2"/>
                </a:solidFill>
              </a:rPr>
              <a:t>March 2025</a:t>
            </a:r>
          </a:p>
        </p:txBody>
      </p:sp>
      <p:pic>
        <p:nvPicPr>
          <p:cNvPr id="4" name="Picture 3" descr="A fish with a black background&#10;&#10;Description automatically generated">
            <a:extLst>
              <a:ext uri="{FF2B5EF4-FFF2-40B4-BE49-F238E27FC236}">
                <a16:creationId xmlns:a16="http://schemas.microsoft.com/office/drawing/2014/main" id="{88F6E42C-E3E9-ABCD-99CE-55BAC574E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523" y="5714461"/>
            <a:ext cx="2492478" cy="115048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63766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FB167-A2C4-9005-90A3-EAC2BFEC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AE749-AD26-11C0-9434-51D0D98FF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A0FB2-91ED-A36B-9A31-8B4E8F23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subsample of surrounding 10 m DEM (USGS)</a:t>
            </a:r>
          </a:p>
          <a:p>
            <a:r>
              <a:rPr lang="en-US" dirty="0"/>
              <a:t>Add points representing the full-pool shoreline (6303 ft MSL)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FFFE5E-B864-93E9-63BD-39F124462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54" y="2911155"/>
            <a:ext cx="5704199" cy="3946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D39422-1533-6428-A257-46E6BE54F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616" y="2966491"/>
            <a:ext cx="4403830" cy="383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6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045FE-FFE8-010B-5B2C-47290643E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EF9DD-3729-2980-3FF7-275C8395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15ECB-7E8F-3D48-F175-0D84C074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47454" cy="4351338"/>
          </a:xfrm>
        </p:spPr>
        <p:txBody>
          <a:bodyPr/>
          <a:lstStyle/>
          <a:p>
            <a:r>
              <a:rPr lang="en-US" dirty="0"/>
              <a:t>Knit into single dataset</a:t>
            </a:r>
          </a:p>
          <a:p>
            <a:r>
              <a:rPr lang="en-US" dirty="0"/>
              <a:t>621,585 datapoints (399,667 within the lake)</a:t>
            </a:r>
          </a:p>
          <a:p>
            <a:r>
              <a:rPr lang="en-US" dirty="0"/>
              <a:t>Removed data from ingoing/outgoing trips +  obvious erroneous data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CA54A3-6A54-D9EC-F7B5-B28C0DEAC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57" y="4001294"/>
            <a:ext cx="8192530" cy="2737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F2B27-0187-351B-B0B9-F1C3B9620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730" y="1147061"/>
            <a:ext cx="2400635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4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7601F-AB85-A56D-F42E-2416E798C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CED24-18DA-A8D4-AAE9-945588642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QGIS</a:t>
            </a:r>
          </a:p>
          <a:p>
            <a:pPr lvl="1"/>
            <a:r>
              <a:rPr lang="en-US" dirty="0"/>
              <a:t>B-spline interpolation to create DEM surface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FBBF4D-AB8E-807A-0BBE-58B9F90D0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897" y="2851200"/>
            <a:ext cx="7904206" cy="38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6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5B4E3-207D-9916-3D14-87907B8AC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66495-63D3-F5CB-5DB3-090603522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5C86F-97FA-6579-D610-4E41BBA60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QGIS</a:t>
            </a:r>
          </a:p>
          <a:p>
            <a:pPr lvl="1"/>
            <a:r>
              <a:rPr lang="en-US" dirty="0"/>
              <a:t>B-spline interpolation to create DEM surface</a:t>
            </a:r>
          </a:p>
          <a:p>
            <a:pPr lvl="1"/>
            <a:r>
              <a:rPr lang="en-US" dirty="0"/>
              <a:t>Use DEM surface to create contours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5CC54-1F5A-4333-FE3D-1ADF74A40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930" y="3113903"/>
            <a:ext cx="7344139" cy="35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68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28343-8274-2B2C-C0FF-495266820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1D883-7668-B006-0B26-7828D77B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F44B6-23D1-F195-0697-F4C923E17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753"/>
            <a:ext cx="10515600" cy="4351338"/>
          </a:xfrm>
        </p:spPr>
        <p:txBody>
          <a:bodyPr/>
          <a:lstStyle/>
          <a:p>
            <a:r>
              <a:rPr lang="en-US" dirty="0"/>
              <a:t>QGIS</a:t>
            </a:r>
          </a:p>
          <a:p>
            <a:pPr lvl="1"/>
            <a:r>
              <a:rPr lang="en-US" dirty="0"/>
              <a:t>B-spline interpolation to create DEM surface </a:t>
            </a:r>
          </a:p>
          <a:p>
            <a:pPr lvl="1"/>
            <a:r>
              <a:rPr lang="en-US" dirty="0"/>
              <a:t>Use DEM surface to create contours</a:t>
            </a:r>
          </a:p>
          <a:p>
            <a:pPr lvl="1"/>
            <a:r>
              <a:rPr lang="en-US" dirty="0"/>
              <a:t>Symbology, roads, access points, etc.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EF727-5BF7-CC5E-849C-6164B91EC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119" y="3200593"/>
            <a:ext cx="7611762" cy="365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40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57CE-E606-F9B5-A48D-D204024C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(final product)</a:t>
            </a:r>
          </a:p>
        </p:txBody>
      </p:sp>
      <p:pic>
        <p:nvPicPr>
          <p:cNvPr id="9" name="Content Placeholder 8" descr="A map of a river&#10;&#10;AI-generated content may be incorrect.">
            <a:extLst>
              <a:ext uri="{FF2B5EF4-FFF2-40B4-BE49-F238E27FC236}">
                <a16:creationId xmlns:a16="http://schemas.microsoft.com/office/drawing/2014/main" id="{7AB5BA95-64B0-9ABA-3B3A-99E1AE7D6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67" y="1588625"/>
            <a:ext cx="7025833" cy="5269375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1C1B4-AFF8-1C69-1E1F-12DDCF8FFBA8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42404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9C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9C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9C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9C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9C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sources: </a:t>
            </a:r>
          </a:p>
          <a:p>
            <a:pPr lvl="1"/>
            <a:r>
              <a:rPr lang="en-US" dirty="0"/>
              <a:t>Open street maps roads</a:t>
            </a:r>
          </a:p>
          <a:p>
            <a:pPr lvl="1"/>
            <a:r>
              <a:rPr lang="en-US" dirty="0"/>
              <a:t>NAID aerial imagery (2011)</a:t>
            </a:r>
          </a:p>
          <a:p>
            <a:pPr lvl="1"/>
            <a:r>
              <a:rPr lang="en-US" dirty="0" err="1"/>
              <a:t>Hillshading</a:t>
            </a:r>
            <a:r>
              <a:rPr lang="en-US" dirty="0"/>
              <a:t> from USGS DEM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682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30A74-051E-166B-B993-C08DDCEA5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Results-Morphometry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E9E2FEC-CE85-B6FF-2447-6B5A7219E8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858750"/>
              </p:ext>
            </p:extLst>
          </p:nvPr>
        </p:nvGraphicFramePr>
        <p:xfrm>
          <a:off x="739346" y="1746436"/>
          <a:ext cx="10515600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74308">
                  <a:extLst>
                    <a:ext uri="{9D8B030D-6E8A-4147-A177-3AD203B41FA5}">
                      <a16:colId xmlns:a16="http://schemas.microsoft.com/office/drawing/2014/main" val="480542539"/>
                    </a:ext>
                  </a:extLst>
                </a:gridCol>
                <a:gridCol w="7041292">
                  <a:extLst>
                    <a:ext uri="{9D8B030D-6E8A-4147-A177-3AD203B41FA5}">
                      <a16:colId xmlns:a16="http://schemas.microsoft.com/office/drawing/2014/main" val="31759556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9CD"/>
                          </a:solidFill>
                        </a:rPr>
                        <a:t>Full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9CD"/>
                          </a:solidFill>
                        </a:rPr>
                        <a:t>~130,000 acre-feet (Error discussion next slide!)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41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9CD"/>
                          </a:solidFill>
                        </a:rPr>
                        <a:t>Shoreline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9CD"/>
                          </a:solidFill>
                        </a:rPr>
                        <a:t>109 miles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88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9CD"/>
                          </a:solidFill>
                        </a:rPr>
                        <a:t>Shoreline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F9CD"/>
                          </a:solidFill>
                        </a:rPr>
                        <a:t>8.87 (bias-corrected 6.17)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233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9CD"/>
                          </a:solidFill>
                        </a:rPr>
                        <a:t>Mean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F9CD"/>
                          </a:solidFill>
                        </a:rPr>
                        <a:t>~16.5 feet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940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9CD"/>
                          </a:solidFill>
                        </a:rPr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9CD"/>
                          </a:solidFill>
                        </a:rPr>
                        <a:t>7830 acres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046789"/>
                  </a:ext>
                </a:extLst>
              </a:tr>
            </a:tbl>
          </a:graphicData>
        </a:graphic>
      </p:graphicFrame>
      <p:pic>
        <p:nvPicPr>
          <p:cNvPr id="5" name="Picture 4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22536DED-FD58-2845-1D66-51CB52DFF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18" y="4088185"/>
            <a:ext cx="6001265" cy="2769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2FA07E-09DF-C3FD-B681-5767A3261274}"/>
              </a:ext>
            </a:extLst>
          </p:cNvPr>
          <p:cNvSpPr txBox="1"/>
          <p:nvPr/>
        </p:nvSpPr>
        <p:spPr>
          <a:xfrm>
            <a:off x="739346" y="4437888"/>
            <a:ext cx="53566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9CD"/>
                </a:solidFill>
              </a:rPr>
              <a:t>Water residence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9CD"/>
                </a:solidFill>
              </a:rPr>
              <a:t>Vollenweider trophic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9CD"/>
                </a:solidFill>
              </a:rPr>
              <a:t>Littoral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9CD"/>
                </a:solidFill>
              </a:rPr>
              <a:t>Thermal stability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9CD"/>
                </a:solidFill>
              </a:rPr>
              <a:t>CEQUAL-W2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9CD"/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945063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A10F3-6B8A-5AA6-8B06-11C55CE1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Results-Error discussion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FB75AE1-7DAB-FFC9-2F0A-800528134D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92296294"/>
                  </p:ext>
                </p:extLst>
              </p:nvPr>
            </p:nvGraphicFramePr>
            <p:xfrm>
              <a:off x="1491735" y="2582562"/>
              <a:ext cx="9208529" cy="25985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262184">
                      <a:extLst>
                        <a:ext uri="{9D8B030D-6E8A-4147-A177-3AD203B41FA5}">
                          <a16:colId xmlns:a16="http://schemas.microsoft.com/office/drawing/2014/main" val="97726880"/>
                        </a:ext>
                      </a:extLst>
                    </a:gridCol>
                    <a:gridCol w="5946345">
                      <a:extLst>
                        <a:ext uri="{9D8B030D-6E8A-4147-A177-3AD203B41FA5}">
                          <a16:colId xmlns:a16="http://schemas.microsoft.com/office/drawing/2014/main" val="2651492552"/>
                        </a:ext>
                      </a:extLst>
                    </a:gridCol>
                  </a:tblGrid>
                  <a:tr h="519716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Area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solidFill>
                                <a:srgbClr val="FFF9CD"/>
                              </a:solidFill>
                            </a:rPr>
                            <a:t>~+200 </a:t>
                          </a:r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acre-feet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6515364"/>
                      </a:ext>
                    </a:extLst>
                  </a:tr>
                  <a:tr h="519716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Wind/wave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solidFill>
                                    <a:srgbClr val="FFF9CD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400" baseline="0" dirty="0">
                              <a:solidFill>
                                <a:srgbClr val="FFF9CD"/>
                              </a:solidFill>
                            </a:rPr>
                            <a:t>1500 acre-feet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6554135"/>
                      </a:ext>
                    </a:extLst>
                  </a:tr>
                  <a:tr h="519716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Reservoir elevation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solidFill>
                                    <a:srgbClr val="FFF9CD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1500 acre-feet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1044733"/>
                      </a:ext>
                    </a:extLst>
                  </a:tr>
                  <a:tr h="519716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“induced storage”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~+5,000 acre-feet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870512"/>
                      </a:ext>
                    </a:extLst>
                  </a:tr>
                  <a:tr h="519716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Transducer offset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~+2,000 acre-feet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339299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FB75AE1-7DAB-FFC9-2F0A-800528134D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92296294"/>
                  </p:ext>
                </p:extLst>
              </p:nvPr>
            </p:nvGraphicFramePr>
            <p:xfrm>
              <a:off x="1491735" y="2582562"/>
              <a:ext cx="9208529" cy="25985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262184">
                      <a:extLst>
                        <a:ext uri="{9D8B030D-6E8A-4147-A177-3AD203B41FA5}">
                          <a16:colId xmlns:a16="http://schemas.microsoft.com/office/drawing/2014/main" val="97726880"/>
                        </a:ext>
                      </a:extLst>
                    </a:gridCol>
                    <a:gridCol w="5946345">
                      <a:extLst>
                        <a:ext uri="{9D8B030D-6E8A-4147-A177-3AD203B41FA5}">
                          <a16:colId xmlns:a16="http://schemas.microsoft.com/office/drawing/2014/main" val="2651492552"/>
                        </a:ext>
                      </a:extLst>
                    </a:gridCol>
                  </a:tblGrid>
                  <a:tr h="519716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Area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solidFill>
                                <a:srgbClr val="FFF9CD"/>
                              </a:solidFill>
                            </a:rPr>
                            <a:t>~+200 </a:t>
                          </a:r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acre-feet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6515364"/>
                      </a:ext>
                    </a:extLst>
                  </a:tr>
                  <a:tr h="519716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Wind/wave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5020" t="-105814" r="-205" b="-3139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6554135"/>
                      </a:ext>
                    </a:extLst>
                  </a:tr>
                  <a:tr h="519716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Reservoir elevation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5020" t="-208235" r="-205" b="-2176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1044733"/>
                      </a:ext>
                    </a:extLst>
                  </a:tr>
                  <a:tr h="519716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“induced storage”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~+5,000 acre-feet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870512"/>
                      </a:ext>
                    </a:extLst>
                  </a:tr>
                  <a:tr h="519716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Transducer offset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solidFill>
                                <a:srgbClr val="FFF9CD"/>
                              </a:solidFill>
                            </a:rPr>
                            <a:t>~+2,000 acre-feet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339299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63146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8148-246F-06E8-6E16-595621EA1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3A0CE-BCCD-C790-8B94-0FC75C9D9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Scientific:</a:t>
            </a:r>
          </a:p>
          <a:p>
            <a:pPr lvl="1"/>
            <a:r>
              <a:rPr lang="en-US" dirty="0"/>
              <a:t>Habitable volume for fish </a:t>
            </a:r>
          </a:p>
        </p:txBody>
      </p:sp>
      <p:pic>
        <p:nvPicPr>
          <p:cNvPr id="5" name="Picture 4" descr="A graph of a number of months&#10;&#10;AI-generated content may be incorrect.">
            <a:extLst>
              <a:ext uri="{FF2B5EF4-FFF2-40B4-BE49-F238E27FC236}">
                <a16:creationId xmlns:a16="http://schemas.microsoft.com/office/drawing/2014/main" id="{702736C8-3269-9BC2-6D9F-CED7F6A57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56" y="2766541"/>
            <a:ext cx="7671487" cy="4091459"/>
          </a:xfrm>
          <a:prstGeom prst="rect">
            <a:avLst/>
          </a:prstGeom>
        </p:spPr>
      </p:pic>
      <p:pic>
        <p:nvPicPr>
          <p:cNvPr id="7" name="Picture 6" descr="A graph of a number of different types of data&#10;&#10;AI-generated content may be incorrect.">
            <a:extLst>
              <a:ext uri="{FF2B5EF4-FFF2-40B4-BE49-F238E27FC236}">
                <a16:creationId xmlns:a16="http://schemas.microsoft.com/office/drawing/2014/main" id="{F430AD83-50E6-DDEA-0090-013C12A00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7" t="6706" r="6977" b="68601"/>
          <a:stretch/>
        </p:blipFill>
        <p:spPr>
          <a:xfrm>
            <a:off x="7760043" y="2959444"/>
            <a:ext cx="1958545" cy="15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1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35A25-59AE-15F9-8AFF-9823EFA8D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511AE-1F83-DB34-8ECB-CAA05A9FF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8FEAD-C2BC-C467-858E-D45AAC61F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Scientific:</a:t>
            </a:r>
          </a:p>
          <a:p>
            <a:pPr lvl="1"/>
            <a:r>
              <a:rPr lang="en-US" dirty="0"/>
              <a:t>Habitable volume for fish </a:t>
            </a:r>
          </a:p>
          <a:p>
            <a:pPr lvl="1"/>
            <a:r>
              <a:rPr lang="en-US" dirty="0"/>
              <a:t>Weekly data collection safety </a:t>
            </a:r>
          </a:p>
        </p:txBody>
      </p:sp>
      <p:pic>
        <p:nvPicPr>
          <p:cNvPr id="5" name="Picture 4" descr="A map of a river&#10;&#10;AI-generated content may be incorrect.">
            <a:extLst>
              <a:ext uri="{FF2B5EF4-FFF2-40B4-BE49-F238E27FC236}">
                <a16:creationId xmlns:a16="http://schemas.microsoft.com/office/drawing/2014/main" id="{6036E36D-1258-8740-1769-FE56EC499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3" t="48231" r="33656" b="29937"/>
          <a:stretch/>
        </p:blipFill>
        <p:spPr>
          <a:xfrm>
            <a:off x="2619633" y="3130035"/>
            <a:ext cx="8515522" cy="362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8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3479-B496-6CE0-B60F-43C3004D7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F4301-0261-499A-7166-74D71124D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u="sng" dirty="0"/>
              <a:t>Process:</a:t>
            </a:r>
            <a:r>
              <a:rPr lang="en-US" dirty="0"/>
              <a:t> The HFF made a digital elevation model of Island Park Reservoir with simple tools</a:t>
            </a:r>
          </a:p>
        </p:txBody>
      </p:sp>
    </p:spTree>
    <p:extLst>
      <p:ext uri="{BB962C8B-B14F-4D97-AF65-F5344CB8AC3E}">
        <p14:creationId xmlns:p14="http://schemas.microsoft.com/office/powerpoint/2010/main" val="1168155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3488F-D003-0255-3E17-8A6A2CF7A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E93F-42D7-DDA3-1009-3AAD4717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E7D66-D57D-648F-D566-E92973FBA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Scientific:</a:t>
            </a:r>
          </a:p>
          <a:p>
            <a:pPr lvl="1"/>
            <a:r>
              <a:rPr lang="en-US" dirty="0"/>
              <a:t>Habitable volume for fish </a:t>
            </a:r>
          </a:p>
          <a:p>
            <a:pPr lvl="1"/>
            <a:r>
              <a:rPr lang="en-US" dirty="0"/>
              <a:t>Weekly data collection safety </a:t>
            </a:r>
          </a:p>
          <a:p>
            <a:pPr lvl="1"/>
            <a:r>
              <a:rPr lang="en-US" dirty="0"/>
              <a:t>Future: Oxygenation and limnology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E9D7A-F252-3E0A-972B-5A954FE1D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326" y="3558676"/>
            <a:ext cx="5685685" cy="3299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9B7776-FC63-789E-3215-ADCCFD3F1169}"/>
              </a:ext>
            </a:extLst>
          </p:cNvPr>
          <p:cNvSpPr txBox="1"/>
          <p:nvPr/>
        </p:nvSpPr>
        <p:spPr>
          <a:xfrm>
            <a:off x="3112326" y="3558676"/>
            <a:ext cx="35669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https://hurthwaterscapes.com/oxygen-saturation-technology/</a:t>
            </a:r>
          </a:p>
        </p:txBody>
      </p:sp>
    </p:spTree>
    <p:extLst>
      <p:ext uri="{BB962C8B-B14F-4D97-AF65-F5344CB8AC3E}">
        <p14:creationId xmlns:p14="http://schemas.microsoft.com/office/powerpoint/2010/main" val="2445786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DC6D0-ADD1-51AC-4420-93A05D71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A7423-FF70-2686-63D3-D33A44BCA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information dissemination</a:t>
            </a:r>
          </a:p>
          <a:p>
            <a:pPr lvl="1"/>
            <a:r>
              <a:rPr lang="en-US" dirty="0" err="1"/>
              <a:t>Avenza</a:t>
            </a:r>
            <a:r>
              <a:rPr lang="en-US" dirty="0"/>
              <a:t> map</a:t>
            </a:r>
          </a:p>
        </p:txBody>
      </p:sp>
      <p:pic>
        <p:nvPicPr>
          <p:cNvPr id="17" name="Picture 16" descr="A screenshot of a phone&#10;&#10;AI-generated content may be incorrect.">
            <a:extLst>
              <a:ext uri="{FF2B5EF4-FFF2-40B4-BE49-F238E27FC236}">
                <a16:creationId xmlns:a16="http://schemas.microsoft.com/office/drawing/2014/main" id="{7825EE50-42C0-CBB8-145C-A6B1F1A08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92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9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2206F-4F03-1254-62E5-68EFD0671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7645B-A339-3567-F678-C71E72B0B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9CA6D-8270-3518-2FEE-FCD29B7EF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information dissemination</a:t>
            </a:r>
          </a:p>
          <a:p>
            <a:pPr lvl="1"/>
            <a:r>
              <a:rPr lang="en-US" dirty="0" err="1"/>
              <a:t>Avenza</a:t>
            </a:r>
            <a:r>
              <a:rPr lang="en-US" dirty="0"/>
              <a:t> map</a:t>
            </a:r>
          </a:p>
        </p:txBody>
      </p:sp>
      <p:pic>
        <p:nvPicPr>
          <p:cNvPr id="15" name="Picture 14" descr="A screenshot of a phone&#10;&#10;AI-generated content may be incorrect.">
            <a:extLst>
              <a:ext uri="{FF2B5EF4-FFF2-40B4-BE49-F238E27FC236}">
                <a16:creationId xmlns:a16="http://schemas.microsoft.com/office/drawing/2014/main" id="{AF393318-6F93-6169-EEDD-A1CD33858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73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09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6D72F-99D0-3873-0F54-35F4C3588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C3E2-B522-251A-F7AA-4FBC69D7E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23527-4CB5-1F22-40F9-FBAF29A76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information dissemination</a:t>
            </a:r>
          </a:p>
          <a:p>
            <a:pPr lvl="1"/>
            <a:r>
              <a:rPr lang="en-US" dirty="0" err="1"/>
              <a:t>Avenza</a:t>
            </a:r>
            <a:r>
              <a:rPr lang="en-US" dirty="0"/>
              <a:t> map</a:t>
            </a:r>
          </a:p>
          <a:p>
            <a:pPr lvl="1"/>
            <a:endParaRPr lang="en-US" dirty="0"/>
          </a:p>
        </p:txBody>
      </p:sp>
      <p:pic>
        <p:nvPicPr>
          <p:cNvPr id="13" name="Picture 12" descr="Screens screenshot of a map&#10;&#10;AI-generated content may be incorrect.">
            <a:extLst>
              <a:ext uri="{FF2B5EF4-FFF2-40B4-BE49-F238E27FC236}">
                <a16:creationId xmlns:a16="http://schemas.microsoft.com/office/drawing/2014/main" id="{2A4B5ACD-492A-BAB2-DA7A-A55424705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611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9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CF519-8559-2222-A22B-D418AE364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AA505-914B-7F7A-CA53-349E38EB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EA5B0-4109-AF7B-9415-2ED9EC009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information dissemination</a:t>
            </a:r>
          </a:p>
          <a:p>
            <a:pPr lvl="1"/>
            <a:r>
              <a:rPr lang="en-US" dirty="0" err="1"/>
              <a:t>Avenza</a:t>
            </a:r>
            <a:r>
              <a:rPr lang="en-US" dirty="0"/>
              <a:t> map</a:t>
            </a:r>
          </a:p>
          <a:p>
            <a:pPr lvl="1"/>
            <a:endParaRPr lang="en-US" dirty="0"/>
          </a:p>
        </p:txBody>
      </p:sp>
      <p:pic>
        <p:nvPicPr>
          <p:cNvPr id="11" name="Picture 10" descr="A map of a river&#10;&#10;AI-generated content may be incorrect.">
            <a:extLst>
              <a:ext uri="{FF2B5EF4-FFF2-40B4-BE49-F238E27FC236}">
                <a16:creationId xmlns:a16="http://schemas.microsoft.com/office/drawing/2014/main" id="{E6873CC9-CC99-2F3B-D81E-D34813D49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535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47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0D3FB-4FD3-BA6A-E6C2-A29240319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44466-7B40-42A9-93AC-830F6688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BAA1E-4210-A617-C908-59845C678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information dissemination</a:t>
            </a:r>
          </a:p>
          <a:p>
            <a:pPr lvl="1"/>
            <a:r>
              <a:rPr lang="en-US" dirty="0" err="1"/>
              <a:t>Avenza</a:t>
            </a:r>
            <a:r>
              <a:rPr lang="en-US" dirty="0"/>
              <a:t> map</a:t>
            </a:r>
          </a:p>
        </p:txBody>
      </p:sp>
      <p:pic>
        <p:nvPicPr>
          <p:cNvPr id="9" name="Picture 8" descr="A map of a river&#10;&#10;AI-generated content may be incorrect.">
            <a:extLst>
              <a:ext uri="{FF2B5EF4-FFF2-40B4-BE49-F238E27FC236}">
                <a16:creationId xmlns:a16="http://schemas.microsoft.com/office/drawing/2014/main" id="{B9BBC298-79F1-EC29-8866-FB14983A3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72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94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AE35B-F401-6184-6A8A-78B8A7F28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FBA04-D7D3-F8BF-9A44-05E03695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45F21-979D-2572-0B67-0F4C213FB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information dissemination</a:t>
            </a:r>
          </a:p>
          <a:p>
            <a:pPr lvl="1"/>
            <a:r>
              <a:rPr lang="en-US" dirty="0" err="1"/>
              <a:t>Avenza</a:t>
            </a:r>
            <a:r>
              <a:rPr lang="en-US" dirty="0"/>
              <a:t> map</a:t>
            </a:r>
          </a:p>
        </p:txBody>
      </p:sp>
      <p:pic>
        <p:nvPicPr>
          <p:cNvPr id="7" name="Picture 6" descr="A map of a lake&#10;&#10;AI-generated content may be incorrect.">
            <a:extLst>
              <a:ext uri="{FF2B5EF4-FFF2-40B4-BE49-F238E27FC236}">
                <a16:creationId xmlns:a16="http://schemas.microsoft.com/office/drawing/2014/main" id="{9917F892-44E6-67E4-0E18-2EB064910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76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32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5548A-76B9-EC31-B693-043279681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1BFF-B027-39E9-F9D7-92E1EA72D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11B11-7B25-893D-3484-E08755FA5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39281" cy="4351338"/>
          </a:xfrm>
        </p:spPr>
        <p:txBody>
          <a:bodyPr/>
          <a:lstStyle/>
          <a:p>
            <a:r>
              <a:rPr lang="en-US" dirty="0"/>
              <a:t>Public information dissemination</a:t>
            </a:r>
          </a:p>
          <a:p>
            <a:pPr lvl="1"/>
            <a:r>
              <a:rPr lang="en-US" dirty="0" err="1"/>
              <a:t>Avenza</a:t>
            </a:r>
            <a:r>
              <a:rPr lang="en-US" dirty="0"/>
              <a:t> map</a:t>
            </a:r>
          </a:p>
          <a:p>
            <a:pPr lvl="1"/>
            <a:r>
              <a:rPr lang="en-US" dirty="0"/>
              <a:t>Dynamic map on IP reservoir data website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FA242-CFB6-B269-E7A8-A9E5DF8CA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23" y="1389872"/>
            <a:ext cx="7397577" cy="5222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369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1EAF0-C774-29CB-2164-E7883733A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830B-AFB1-458F-2414-31E2872F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4F812-AFDD-B4B8-5164-046CB88C7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information dissemination</a:t>
            </a:r>
          </a:p>
          <a:p>
            <a:pPr lvl="1"/>
            <a:r>
              <a:rPr lang="en-US" dirty="0" err="1"/>
              <a:t>Avenza</a:t>
            </a:r>
            <a:r>
              <a:rPr lang="en-US" dirty="0"/>
              <a:t> map</a:t>
            </a:r>
          </a:p>
          <a:p>
            <a:pPr lvl="1"/>
            <a:r>
              <a:rPr lang="en-US" dirty="0"/>
              <a:t>Dynamic map on IP reservoir data website</a:t>
            </a:r>
          </a:p>
          <a:p>
            <a:pPr lvl="1"/>
            <a:r>
              <a:rPr lang="en-US" dirty="0"/>
              <a:t>Angling</a:t>
            </a:r>
          </a:p>
        </p:txBody>
      </p:sp>
      <p:pic>
        <p:nvPicPr>
          <p:cNvPr id="5" name="Picture 4" descr="A map of a river&#10;&#10;AI-generated content may be incorrect.">
            <a:extLst>
              <a:ext uri="{FF2B5EF4-FFF2-40B4-BE49-F238E27FC236}">
                <a16:creationId xmlns:a16="http://schemas.microsoft.com/office/drawing/2014/main" id="{08768070-DF19-6ACC-8CCA-DC4D7D389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55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34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203AA-9B8B-D674-A591-D443AFF17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7B94-451B-0943-BBE5-D143E5895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DD18F-8A54-A185-E08E-649DC3CDC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information dissemination</a:t>
            </a:r>
          </a:p>
          <a:p>
            <a:pPr lvl="1"/>
            <a:r>
              <a:rPr lang="en-US" dirty="0" err="1"/>
              <a:t>Avenza</a:t>
            </a:r>
            <a:r>
              <a:rPr lang="en-US" dirty="0"/>
              <a:t> map</a:t>
            </a:r>
          </a:p>
          <a:p>
            <a:pPr lvl="1"/>
            <a:r>
              <a:rPr lang="en-US" dirty="0"/>
              <a:t>Dynamic map on IP reservoir data website</a:t>
            </a:r>
          </a:p>
          <a:p>
            <a:pPr lvl="1"/>
            <a:r>
              <a:rPr lang="en-US" dirty="0"/>
              <a:t>Angling </a:t>
            </a:r>
          </a:p>
          <a:p>
            <a:pPr lvl="1"/>
            <a:r>
              <a:rPr lang="en-US" dirty="0"/>
              <a:t>Safe recreation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FE52A-A7A4-76FF-D421-F59D3F000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686" y="3066674"/>
            <a:ext cx="6637387" cy="3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93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4AB09-F3E9-47DD-79E8-AD9D93359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CD831-8481-97B6-A397-69B35FCDA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332B8-7195-76EA-FEB9-75B60A5BF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u="sng" dirty="0"/>
              <a:t>Process:</a:t>
            </a:r>
            <a:r>
              <a:rPr lang="en-US" dirty="0"/>
              <a:t> The HFF made a digital elevation model of Island Park Reservoir with simple tools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Results:</a:t>
            </a:r>
            <a:r>
              <a:rPr lang="en-US" dirty="0"/>
              <a:t> useful, but resulting map and statistics area subject to measurement error</a:t>
            </a:r>
          </a:p>
        </p:txBody>
      </p:sp>
    </p:spTree>
    <p:extLst>
      <p:ext uri="{BB962C8B-B14F-4D97-AF65-F5344CB8AC3E}">
        <p14:creationId xmlns:p14="http://schemas.microsoft.com/office/powerpoint/2010/main" val="2894783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5DE59-BCD8-0020-7387-A9262D57A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988CA-0DA5-A371-4314-68492D6FC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624DD-19A6-3725-11FC-631D9FFC6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u="sng" dirty="0"/>
              <a:t>Process:</a:t>
            </a:r>
            <a:r>
              <a:rPr lang="en-US" dirty="0"/>
              <a:t> The HFF made a digital elevation model of Island Park Reservoir with simple tools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Results:</a:t>
            </a:r>
            <a:r>
              <a:rPr lang="en-US" dirty="0"/>
              <a:t> useful, but resulting map and statistics area subject to measurement error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Application:</a:t>
            </a:r>
            <a:r>
              <a:rPr lang="en-US" dirty="0"/>
              <a:t> Disseminating real-time information about water levels and water quality has proven popular and useful for recreation and science</a:t>
            </a:r>
          </a:p>
        </p:txBody>
      </p:sp>
    </p:spTree>
    <p:extLst>
      <p:ext uri="{BB962C8B-B14F-4D97-AF65-F5344CB8AC3E}">
        <p14:creationId xmlns:p14="http://schemas.microsoft.com/office/powerpoint/2010/main" val="1719867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5BD5A-777F-B316-312E-4E7C13D7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56039-A275-3CBE-58B2-73E31C7CD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67714" cy="4351338"/>
          </a:xfrm>
        </p:spPr>
        <p:txBody>
          <a:bodyPr/>
          <a:lstStyle/>
          <a:p>
            <a:r>
              <a:rPr lang="en-US" dirty="0"/>
              <a:t>Lowrance GPS sonar &amp; small boat</a:t>
            </a:r>
          </a:p>
          <a:p>
            <a:r>
              <a:rPr lang="en-US" dirty="0"/>
              <a:t>June-July 2017</a:t>
            </a:r>
          </a:p>
          <a:p>
            <a:pPr lvl="1"/>
            <a:r>
              <a:rPr lang="en-US" dirty="0"/>
              <a:t>2.5” maximum difference between days</a:t>
            </a:r>
          </a:p>
          <a:p>
            <a:pPr lvl="1"/>
            <a:r>
              <a:rPr lang="en-US" dirty="0"/>
              <a:t>~1 inch above or below full pool</a:t>
            </a:r>
          </a:p>
        </p:txBody>
      </p:sp>
      <p:pic>
        <p:nvPicPr>
          <p:cNvPr id="5" name="Picture 4" descr="A boat on the water&#10;&#10;AI-generated content may be incorrect.">
            <a:extLst>
              <a:ext uri="{FF2B5EF4-FFF2-40B4-BE49-F238E27FC236}">
                <a16:creationId xmlns:a16="http://schemas.microsoft.com/office/drawing/2014/main" id="{D801B68D-C026-64A6-D2CD-0257D5709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81" y="0"/>
            <a:ext cx="514311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ED839-8252-196E-33AC-0856A0CFA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84" y="3938952"/>
            <a:ext cx="4454302" cy="29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69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445F7-753F-8F2E-F963-B663ADAC3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1708-5FF7-6163-A42C-7DD34741A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881"/>
            <a:ext cx="10515600" cy="4568082"/>
          </a:xfrm>
        </p:spPr>
        <p:txBody>
          <a:bodyPr/>
          <a:lstStyle/>
          <a:p>
            <a:r>
              <a:rPr lang="en-US" dirty="0"/>
              <a:t>200 m grid perpendicular to flow lines</a:t>
            </a:r>
          </a:p>
          <a:p>
            <a:r>
              <a:rPr lang="en-US" dirty="0"/>
              <a:t>Each point has depth and location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B0606-076F-F7EF-3D79-F9FD416B6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065" y="2905928"/>
            <a:ext cx="5633789" cy="364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A93F0-C09D-B6B9-767D-401AA4754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54" y="2905928"/>
            <a:ext cx="5142383" cy="372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5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70AAE-2FC7-25D0-892F-7E9983687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C6CD2-6990-7F12-5412-C66DA5B69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Converted from .sL2 data (Lowrance </a:t>
            </a:r>
            <a:r>
              <a:rPr lang="en-US" dirty="0" err="1"/>
              <a:t>proprietaray</a:t>
            </a:r>
            <a:r>
              <a:rPr lang="en-US" dirty="0"/>
              <a:t>) to .</a:t>
            </a:r>
            <a:r>
              <a:rPr lang="en-US" dirty="0" err="1"/>
              <a:t>gpx</a:t>
            </a:r>
            <a:r>
              <a:rPr lang="en-US" dirty="0"/>
              <a:t> with conversion tool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602F46-8E49-A043-B611-499699A9F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41509">
            <a:off x="6479217" y="3386693"/>
            <a:ext cx="5630050" cy="1496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C68283-5D3C-8CFD-43FE-E65803C36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86" y="2889488"/>
            <a:ext cx="4346662" cy="1767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5585B4-503A-F1DB-1D23-FE27C1312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04584">
            <a:off x="3282728" y="4175096"/>
            <a:ext cx="4843849" cy="165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0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93BE7-7378-2494-F28C-80F8DE63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CB7FA-9BA3-F6C7-F81A-7930CFA4B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 code </a:t>
            </a:r>
          </a:p>
          <a:p>
            <a:pPr lvl="1"/>
            <a:r>
              <a:rPr lang="en-US" dirty="0"/>
              <a:t>clean datapoints, subsample, calculate elevations</a:t>
            </a:r>
          </a:p>
          <a:p>
            <a:pPr lvl="1"/>
            <a:r>
              <a:rPr lang="en-US" dirty="0"/>
              <a:t>NAVD correction from MSL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9C9B2-DEA1-471A-5B44-D9970CD3D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735" y="3574706"/>
            <a:ext cx="8192530" cy="273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08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48878-8F93-EAFA-07BA-3169D9016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39AD-184B-0633-11DB-8F64BDB81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D388C-B471-4411-37A9-18EC2295F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subsample of surrounding 10 m DEM (USGS)</a:t>
            </a:r>
          </a:p>
          <a:p>
            <a:r>
              <a:rPr lang="en-US" dirty="0"/>
              <a:t>Add points representing the full-pool shoreline (6303 ft MSL)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33DEA7-FF95-6B40-960D-811959350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731" y="2804771"/>
            <a:ext cx="8114270" cy="387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64951"/>
      </p:ext>
    </p:extLst>
  </p:cSld>
  <p:clrMapOvr>
    <a:masterClrMapping/>
  </p:clrMapOvr>
</p:sld>
</file>

<file path=ppt/theme/theme1.xml><?xml version="1.0" encoding="utf-8"?>
<a:theme xmlns:a="http://schemas.openxmlformats.org/drawingml/2006/main" name="JacksDefault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acksDefault" id="{F4B9D778-23F0-45FF-A70E-CD0328E983AB}" vid="{98523835-B66A-4C49-9202-7224ED451C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JacksDefault</Template>
  <TotalTime>266</TotalTime>
  <Words>622</Words>
  <Application>Microsoft Office PowerPoint</Application>
  <PresentationFormat>Widescreen</PresentationFormat>
  <Paragraphs>141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Aptos</vt:lpstr>
      <vt:lpstr>Arial</vt:lpstr>
      <vt:lpstr>Cambria Math</vt:lpstr>
      <vt:lpstr>JacksDefault</vt:lpstr>
      <vt:lpstr>Island Park Reservoir Bathymetric Map</vt:lpstr>
      <vt:lpstr>Takeaways</vt:lpstr>
      <vt:lpstr>Takeaways</vt:lpstr>
      <vt:lpstr>Takeaways</vt:lpstr>
      <vt:lpstr>Process</vt:lpstr>
      <vt:lpstr>Process</vt:lpstr>
      <vt:lpstr>Process</vt:lpstr>
      <vt:lpstr>Process</vt:lpstr>
      <vt:lpstr>Process</vt:lpstr>
      <vt:lpstr>Process</vt:lpstr>
      <vt:lpstr>Process</vt:lpstr>
      <vt:lpstr>Process</vt:lpstr>
      <vt:lpstr>Process</vt:lpstr>
      <vt:lpstr>Process</vt:lpstr>
      <vt:lpstr>Process (final product)</vt:lpstr>
      <vt:lpstr>Results-Morphometry</vt:lpstr>
      <vt:lpstr>Results-Error discussion</vt:lpstr>
      <vt:lpstr>Application</vt:lpstr>
      <vt:lpstr>Application</vt:lpstr>
      <vt:lpstr>Application</vt:lpstr>
      <vt:lpstr>Application</vt:lpstr>
      <vt:lpstr>Application</vt:lpstr>
      <vt:lpstr>Application</vt:lpstr>
      <vt:lpstr>Application</vt:lpstr>
      <vt:lpstr>Application</vt:lpstr>
      <vt:lpstr>Application</vt:lpstr>
      <vt:lpstr>Application</vt:lpstr>
      <vt:lpstr>Application</vt:lpstr>
      <vt:lpstr>Application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McLaren</dc:creator>
  <cp:lastModifiedBy>John McLaren</cp:lastModifiedBy>
  <cp:revision>5</cp:revision>
  <dcterms:created xsi:type="dcterms:W3CDTF">2025-02-28T18:12:27Z</dcterms:created>
  <dcterms:modified xsi:type="dcterms:W3CDTF">2025-03-11T08:56:21Z</dcterms:modified>
</cp:coreProperties>
</file>