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3" r:id="rId3"/>
    <p:sldId id="274" r:id="rId4"/>
    <p:sldId id="275" r:id="rId5"/>
    <p:sldId id="276" r:id="rId6"/>
    <p:sldId id="277" r:id="rId7"/>
    <p:sldId id="269" r:id="rId8"/>
    <p:sldId id="270" r:id="rId9"/>
    <p:sldId id="271" r:id="rId10"/>
    <p:sldId id="278" r:id="rId11"/>
    <p:sldId id="281" r:id="rId12"/>
    <p:sldId id="282" r:id="rId13"/>
    <p:sldId id="283" r:id="rId14"/>
    <p:sldId id="284" r:id="rId15"/>
    <p:sldId id="285" r:id="rId16"/>
    <p:sldId id="26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9B84C7-72CB-4E00-B585-9DC1216A3775}"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81AC4-04EF-4078-A808-2A147AB30171}" type="slidenum">
              <a:rPr lang="en-US" smtClean="0"/>
              <a:t>‹#›</a:t>
            </a:fld>
            <a:endParaRPr lang="en-US"/>
          </a:p>
        </p:txBody>
      </p:sp>
    </p:spTree>
    <p:extLst>
      <p:ext uri="{BB962C8B-B14F-4D97-AF65-F5344CB8AC3E}">
        <p14:creationId xmlns:p14="http://schemas.microsoft.com/office/powerpoint/2010/main" val="3964687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B84C7-72CB-4E00-B585-9DC1216A3775}"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81AC4-04EF-4078-A808-2A147AB30171}" type="slidenum">
              <a:rPr lang="en-US" smtClean="0"/>
              <a:t>‹#›</a:t>
            </a:fld>
            <a:endParaRPr lang="en-US"/>
          </a:p>
        </p:txBody>
      </p:sp>
    </p:spTree>
    <p:extLst>
      <p:ext uri="{BB962C8B-B14F-4D97-AF65-F5344CB8AC3E}">
        <p14:creationId xmlns:p14="http://schemas.microsoft.com/office/powerpoint/2010/main" val="1663117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B84C7-72CB-4E00-B585-9DC1216A3775}"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81AC4-04EF-4078-A808-2A147AB30171}" type="slidenum">
              <a:rPr lang="en-US" smtClean="0"/>
              <a:t>‹#›</a:t>
            </a:fld>
            <a:endParaRPr lang="en-US"/>
          </a:p>
        </p:txBody>
      </p:sp>
    </p:spTree>
    <p:extLst>
      <p:ext uri="{BB962C8B-B14F-4D97-AF65-F5344CB8AC3E}">
        <p14:creationId xmlns:p14="http://schemas.microsoft.com/office/powerpoint/2010/main" val="3968733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B84C7-72CB-4E00-B585-9DC1216A3775}"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81AC4-04EF-4078-A808-2A147AB30171}" type="slidenum">
              <a:rPr lang="en-US" smtClean="0"/>
              <a:t>‹#›</a:t>
            </a:fld>
            <a:endParaRPr lang="en-US"/>
          </a:p>
        </p:txBody>
      </p:sp>
    </p:spTree>
    <p:extLst>
      <p:ext uri="{BB962C8B-B14F-4D97-AF65-F5344CB8AC3E}">
        <p14:creationId xmlns:p14="http://schemas.microsoft.com/office/powerpoint/2010/main" val="3461547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9B84C7-72CB-4E00-B585-9DC1216A3775}"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81AC4-04EF-4078-A808-2A147AB30171}" type="slidenum">
              <a:rPr lang="en-US" smtClean="0"/>
              <a:t>‹#›</a:t>
            </a:fld>
            <a:endParaRPr lang="en-US"/>
          </a:p>
        </p:txBody>
      </p:sp>
    </p:spTree>
    <p:extLst>
      <p:ext uri="{BB962C8B-B14F-4D97-AF65-F5344CB8AC3E}">
        <p14:creationId xmlns:p14="http://schemas.microsoft.com/office/powerpoint/2010/main" val="3734144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9B84C7-72CB-4E00-B585-9DC1216A3775}"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81AC4-04EF-4078-A808-2A147AB30171}" type="slidenum">
              <a:rPr lang="en-US" smtClean="0"/>
              <a:t>‹#›</a:t>
            </a:fld>
            <a:endParaRPr lang="en-US"/>
          </a:p>
        </p:txBody>
      </p:sp>
    </p:spTree>
    <p:extLst>
      <p:ext uri="{BB962C8B-B14F-4D97-AF65-F5344CB8AC3E}">
        <p14:creationId xmlns:p14="http://schemas.microsoft.com/office/powerpoint/2010/main" val="3684305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9B84C7-72CB-4E00-B585-9DC1216A3775}" type="datetimeFigureOut">
              <a:rPr lang="en-US" smtClean="0"/>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081AC4-04EF-4078-A808-2A147AB30171}" type="slidenum">
              <a:rPr lang="en-US" smtClean="0"/>
              <a:t>‹#›</a:t>
            </a:fld>
            <a:endParaRPr lang="en-US"/>
          </a:p>
        </p:txBody>
      </p:sp>
    </p:spTree>
    <p:extLst>
      <p:ext uri="{BB962C8B-B14F-4D97-AF65-F5344CB8AC3E}">
        <p14:creationId xmlns:p14="http://schemas.microsoft.com/office/powerpoint/2010/main" val="1923377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9B84C7-72CB-4E00-B585-9DC1216A3775}" type="datetimeFigureOut">
              <a:rPr lang="en-US" smtClean="0"/>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081AC4-04EF-4078-A808-2A147AB30171}" type="slidenum">
              <a:rPr lang="en-US" smtClean="0"/>
              <a:t>‹#›</a:t>
            </a:fld>
            <a:endParaRPr lang="en-US"/>
          </a:p>
        </p:txBody>
      </p:sp>
    </p:spTree>
    <p:extLst>
      <p:ext uri="{BB962C8B-B14F-4D97-AF65-F5344CB8AC3E}">
        <p14:creationId xmlns:p14="http://schemas.microsoft.com/office/powerpoint/2010/main" val="906122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B84C7-72CB-4E00-B585-9DC1216A3775}" type="datetimeFigureOut">
              <a:rPr lang="en-US" smtClean="0"/>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081AC4-04EF-4078-A808-2A147AB30171}" type="slidenum">
              <a:rPr lang="en-US" smtClean="0"/>
              <a:t>‹#›</a:t>
            </a:fld>
            <a:endParaRPr lang="en-US"/>
          </a:p>
        </p:txBody>
      </p:sp>
    </p:spTree>
    <p:extLst>
      <p:ext uri="{BB962C8B-B14F-4D97-AF65-F5344CB8AC3E}">
        <p14:creationId xmlns:p14="http://schemas.microsoft.com/office/powerpoint/2010/main" val="2574731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9B84C7-72CB-4E00-B585-9DC1216A3775}"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81AC4-04EF-4078-A808-2A147AB30171}" type="slidenum">
              <a:rPr lang="en-US" smtClean="0"/>
              <a:t>‹#›</a:t>
            </a:fld>
            <a:endParaRPr lang="en-US"/>
          </a:p>
        </p:txBody>
      </p:sp>
    </p:spTree>
    <p:extLst>
      <p:ext uri="{BB962C8B-B14F-4D97-AF65-F5344CB8AC3E}">
        <p14:creationId xmlns:p14="http://schemas.microsoft.com/office/powerpoint/2010/main" val="648093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9B84C7-72CB-4E00-B585-9DC1216A3775}"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81AC4-04EF-4078-A808-2A147AB30171}" type="slidenum">
              <a:rPr lang="en-US" smtClean="0"/>
              <a:t>‹#›</a:t>
            </a:fld>
            <a:endParaRPr lang="en-US"/>
          </a:p>
        </p:txBody>
      </p:sp>
    </p:spTree>
    <p:extLst>
      <p:ext uri="{BB962C8B-B14F-4D97-AF65-F5344CB8AC3E}">
        <p14:creationId xmlns:p14="http://schemas.microsoft.com/office/powerpoint/2010/main" val="377600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9B84C7-72CB-4E00-B585-9DC1216A3775}" type="datetimeFigureOut">
              <a:rPr lang="en-US" smtClean="0"/>
              <a:t>3/10/2025</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081AC4-04EF-4078-A808-2A147AB30171}" type="slidenum">
              <a:rPr lang="en-US" smtClean="0"/>
              <a:t>‹#›</a:t>
            </a:fld>
            <a:endParaRPr lang="en-US"/>
          </a:p>
        </p:txBody>
      </p:sp>
    </p:spTree>
    <p:extLst>
      <p:ext uri="{BB962C8B-B14F-4D97-AF65-F5344CB8AC3E}">
        <p14:creationId xmlns:p14="http://schemas.microsoft.com/office/powerpoint/2010/main" val="5538994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7FB51C9-C2BB-3C21-BB41-A0A3DCF3132E}"/>
              </a:ext>
            </a:extLst>
          </p:cNvPr>
          <p:cNvSpPr>
            <a:spLocks noGrp="1"/>
          </p:cNvSpPr>
          <p:nvPr>
            <p:ph type="subTitle" idx="1"/>
          </p:nvPr>
        </p:nvSpPr>
        <p:spPr>
          <a:xfrm>
            <a:off x="448308" y="4038419"/>
            <a:ext cx="4456001" cy="927263"/>
          </a:xfrm>
        </p:spPr>
        <p:txBody>
          <a:bodyPr>
            <a:normAutofit fontScale="85000" lnSpcReduction="10000"/>
          </a:bodyPr>
          <a:lstStyle/>
          <a:p>
            <a:pPr algn="l"/>
            <a:r>
              <a:rPr lang="en-US" sz="3200" dirty="0"/>
              <a:t>Water Right Administration in the Henry’s Fork Basin</a:t>
            </a:r>
          </a:p>
        </p:txBody>
      </p:sp>
      <p:pic>
        <p:nvPicPr>
          <p:cNvPr id="7" name="Picture 6">
            <a:extLst>
              <a:ext uri="{FF2B5EF4-FFF2-40B4-BE49-F238E27FC236}">
                <a16:creationId xmlns:a16="http://schemas.microsoft.com/office/drawing/2014/main" id="{7AE622C2-E0A7-EDB9-B1A4-40C8F135A74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19105" r="19105"/>
          <a:stretch/>
        </p:blipFill>
        <p:spPr>
          <a:xfrm>
            <a:off x="5311706"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9" name="Picture 8" descr="A picture containing logo&#10;&#10;Description automatically generated">
            <a:extLst>
              <a:ext uri="{FF2B5EF4-FFF2-40B4-BE49-F238E27FC236}">
                <a16:creationId xmlns:a16="http://schemas.microsoft.com/office/drawing/2014/main" id="{7D83AAD0-33DE-9114-EEC2-733C2D7693C8}"/>
              </a:ext>
            </a:extLst>
          </p:cNvPr>
          <p:cNvPicPr>
            <a:picLocks noChangeAspect="1"/>
          </p:cNvPicPr>
          <p:nvPr/>
        </p:nvPicPr>
        <p:blipFill>
          <a:blip r:embed="rId3" cstate="hqprint">
            <a:alphaModFix amt="5000"/>
            <a:extLst>
              <a:ext uri="{28A0092B-C50C-407E-A947-70E740481C1C}">
                <a14:useLocalDpi xmlns:a14="http://schemas.microsoft.com/office/drawing/2010/main" val="0"/>
              </a:ext>
            </a:extLst>
          </a:blip>
          <a:srcRect l="5491" b="37658"/>
          <a:stretch/>
        </p:blipFill>
        <p:spPr>
          <a:xfrm>
            <a:off x="-1526" y="4965683"/>
            <a:ext cx="2898633" cy="1892317"/>
          </a:xfrm>
          <a:prstGeom prst="rect">
            <a:avLst/>
          </a:prstGeom>
        </p:spPr>
      </p:pic>
      <p:sp>
        <p:nvSpPr>
          <p:cNvPr id="11" name="TextBox 10">
            <a:extLst>
              <a:ext uri="{FF2B5EF4-FFF2-40B4-BE49-F238E27FC236}">
                <a16:creationId xmlns:a16="http://schemas.microsoft.com/office/drawing/2014/main" id="{D0F28E33-5635-F289-F23A-13ECD4195C03}"/>
              </a:ext>
            </a:extLst>
          </p:cNvPr>
          <p:cNvSpPr txBox="1"/>
          <p:nvPr/>
        </p:nvSpPr>
        <p:spPr>
          <a:xfrm>
            <a:off x="2261634" y="4739386"/>
            <a:ext cx="2969537" cy="646331"/>
          </a:xfrm>
          <a:prstGeom prst="rect">
            <a:avLst/>
          </a:prstGeom>
          <a:noFill/>
        </p:spPr>
        <p:txBody>
          <a:bodyPr wrap="square" rtlCol="0">
            <a:spAutoFit/>
          </a:bodyPr>
          <a:lstStyle/>
          <a:p>
            <a:r>
              <a:rPr lang="en-US" dirty="0">
                <a:solidFill>
                  <a:srgbClr val="000000"/>
                </a:solidFill>
              </a:rPr>
              <a:t>Presented by James Cefalo</a:t>
            </a:r>
          </a:p>
          <a:p>
            <a:r>
              <a:rPr lang="en-US" dirty="0">
                <a:solidFill>
                  <a:srgbClr val="000000"/>
                </a:solidFill>
              </a:rPr>
              <a:t>March 11, 2025</a:t>
            </a:r>
          </a:p>
        </p:txBody>
      </p:sp>
      <p:pic>
        <p:nvPicPr>
          <p:cNvPr id="8" name="Picture 7">
            <a:extLst>
              <a:ext uri="{FF2B5EF4-FFF2-40B4-BE49-F238E27FC236}">
                <a16:creationId xmlns:a16="http://schemas.microsoft.com/office/drawing/2014/main" id="{295B829F-5C18-D251-D238-530A9A408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308" y="1303190"/>
            <a:ext cx="4897597" cy="870060"/>
          </a:xfrm>
          <a:prstGeom prst="rect">
            <a:avLst/>
          </a:prstGeom>
        </p:spPr>
      </p:pic>
    </p:spTree>
    <p:extLst>
      <p:ext uri="{BB962C8B-B14F-4D97-AF65-F5344CB8AC3E}">
        <p14:creationId xmlns:p14="http://schemas.microsoft.com/office/powerpoint/2010/main" val="2229602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42207-DA02-F97E-800A-663089521F4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FC52BF8-04F3-7133-E308-96DECA7DB20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41523" b="32393"/>
          <a:stretch/>
        </p:blipFill>
        <p:spPr>
          <a:xfrm>
            <a:off x="0" y="4"/>
            <a:ext cx="12192000" cy="1207997"/>
          </a:xfrm>
          <a:prstGeom prst="rect">
            <a:avLst/>
          </a:prstGeom>
        </p:spPr>
      </p:pic>
      <p:sp>
        <p:nvSpPr>
          <p:cNvPr id="8" name="Rectangle 7">
            <a:extLst>
              <a:ext uri="{FF2B5EF4-FFF2-40B4-BE49-F238E27FC236}">
                <a16:creationId xmlns:a16="http://schemas.microsoft.com/office/drawing/2014/main" id="{FD3E7791-13E3-E0CD-E4F7-1203D81D91D0}"/>
              </a:ext>
            </a:extLst>
          </p:cNvPr>
          <p:cNvSpPr>
            <a:spLocks noGrp="1" noRot="1" noMove="1" noResize="1" noEditPoints="1" noAdjustHandles="1" noChangeArrowheads="1" noChangeShapeType="1"/>
          </p:cNvSpPr>
          <p:nvPr/>
        </p:nvSpPr>
        <p:spPr>
          <a:xfrm>
            <a:off x="0" y="6650182"/>
            <a:ext cx="12192000" cy="20781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A69888-A826-0762-1B54-ED6B03E09A52}"/>
              </a:ext>
            </a:extLst>
          </p:cNvPr>
          <p:cNvSpPr>
            <a:spLocks noGrp="1" noRot="1" noMove="1" noResize="1" noEditPoints="1" noAdjustHandles="1" noChangeArrowheads="1" noChangeShapeType="1"/>
          </p:cNvSpPr>
          <p:nvPr/>
        </p:nvSpPr>
        <p:spPr>
          <a:xfrm>
            <a:off x="0" y="-1"/>
            <a:ext cx="11545455" cy="1207997"/>
          </a:xfrm>
          <a:prstGeom prst="rect">
            <a:avLst/>
          </a:prstGeom>
          <a:gradFill flip="none" rotWithShape="1">
            <a:gsLst>
              <a:gs pos="14000">
                <a:schemeClr val="tx1"/>
              </a:gs>
              <a:gs pos="100000">
                <a:schemeClr val="accent1">
                  <a:lumMod val="0"/>
                  <a:lumOff val="10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94E43C7-72B6-0E1C-0ACA-18AA19F14CC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241399" y="326503"/>
            <a:ext cx="3322896" cy="590314"/>
          </a:xfrm>
          <a:prstGeom prst="rect">
            <a:avLst/>
          </a:prstGeom>
        </p:spPr>
      </p:pic>
      <p:sp>
        <p:nvSpPr>
          <p:cNvPr id="4" name="TextBox 3">
            <a:extLst>
              <a:ext uri="{FF2B5EF4-FFF2-40B4-BE49-F238E27FC236}">
                <a16:creationId xmlns:a16="http://schemas.microsoft.com/office/drawing/2014/main" id="{E0D68C6E-27CA-3BDF-F222-40FA43566ED6}"/>
              </a:ext>
            </a:extLst>
          </p:cNvPr>
          <p:cNvSpPr txBox="1"/>
          <p:nvPr/>
        </p:nvSpPr>
        <p:spPr>
          <a:xfrm>
            <a:off x="727933" y="1525417"/>
            <a:ext cx="10736133" cy="5016758"/>
          </a:xfrm>
          <a:prstGeom prst="rect">
            <a:avLst/>
          </a:prstGeom>
          <a:noFill/>
        </p:spPr>
        <p:txBody>
          <a:bodyPr wrap="square" rtlCol="0">
            <a:spAutoFit/>
          </a:bodyPr>
          <a:lstStyle/>
          <a:p>
            <a:r>
              <a:rPr lang="en-US" sz="2800" b="1" u="sng" dirty="0"/>
              <a:t>Creating a Water District to Administer Ground Water Diversions in Administrative Basin 22 (Teton River)</a:t>
            </a:r>
          </a:p>
          <a:p>
            <a:pPr marL="571500"/>
            <a:endParaRPr lang="en-US" sz="2400" dirty="0"/>
          </a:p>
          <a:p>
            <a:pPr marL="571500"/>
            <a:r>
              <a:rPr lang="en-US" sz="2400" dirty="0"/>
              <a:t>Public Information Meeting - March 5, 2025</a:t>
            </a:r>
          </a:p>
          <a:p>
            <a:pPr marL="571500"/>
            <a:endParaRPr lang="en-US" sz="2400" dirty="0"/>
          </a:p>
          <a:p>
            <a:pPr marL="571500"/>
            <a:r>
              <a:rPr lang="en-US" sz="2400" dirty="0"/>
              <a:t>Discussed options for creating a water district to administer ground water</a:t>
            </a:r>
          </a:p>
          <a:p>
            <a:pPr marL="571500"/>
            <a:r>
              <a:rPr lang="en-US" sz="2400" dirty="0"/>
              <a:t>	1.  Expand Water District 100 to include Basin 22</a:t>
            </a:r>
          </a:p>
          <a:p>
            <a:pPr marL="571500"/>
            <a:r>
              <a:rPr lang="en-US" sz="2400" dirty="0"/>
              <a:t>	2.  Create new water district for ground water rights</a:t>
            </a:r>
          </a:p>
          <a:p>
            <a:pPr marL="571500"/>
            <a:r>
              <a:rPr lang="en-US" sz="2400" dirty="0"/>
              <a:t>	3.  Expand Water District 100 and create new water district</a:t>
            </a:r>
          </a:p>
          <a:p>
            <a:pPr marL="571500"/>
            <a:r>
              <a:rPr lang="en-US" sz="2400" dirty="0"/>
              <a:t>	3.  Create new water district for surface and ground water rights</a:t>
            </a:r>
          </a:p>
          <a:p>
            <a:pPr marL="571500"/>
            <a:r>
              <a:rPr lang="en-US" sz="2400" dirty="0"/>
              <a:t>	4.  Create separate new water districts for surface and ground water rights </a:t>
            </a:r>
          </a:p>
          <a:p>
            <a:pPr marL="571500"/>
            <a:endParaRPr lang="en-US" sz="2400" dirty="0"/>
          </a:p>
          <a:p>
            <a:pPr marL="571500"/>
            <a:endParaRPr lang="en-US" sz="2400" dirty="0"/>
          </a:p>
        </p:txBody>
      </p:sp>
    </p:spTree>
    <p:extLst>
      <p:ext uri="{BB962C8B-B14F-4D97-AF65-F5344CB8AC3E}">
        <p14:creationId xmlns:p14="http://schemas.microsoft.com/office/powerpoint/2010/main" val="3439305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E1A2A-AA71-473A-9E87-1CEB73146CE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A87AE9-C89D-8AEC-09E6-7AA5EE5214A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41523" b="32393"/>
          <a:stretch/>
        </p:blipFill>
        <p:spPr>
          <a:xfrm>
            <a:off x="0" y="4"/>
            <a:ext cx="12192000" cy="1207997"/>
          </a:xfrm>
          <a:prstGeom prst="rect">
            <a:avLst/>
          </a:prstGeom>
        </p:spPr>
      </p:pic>
      <p:sp>
        <p:nvSpPr>
          <p:cNvPr id="8" name="Rectangle 7">
            <a:extLst>
              <a:ext uri="{FF2B5EF4-FFF2-40B4-BE49-F238E27FC236}">
                <a16:creationId xmlns:a16="http://schemas.microsoft.com/office/drawing/2014/main" id="{E7C07B6C-D31F-AA24-D3B1-A65298EDBC32}"/>
              </a:ext>
            </a:extLst>
          </p:cNvPr>
          <p:cNvSpPr>
            <a:spLocks noGrp="1" noRot="1" noMove="1" noResize="1" noEditPoints="1" noAdjustHandles="1" noChangeArrowheads="1" noChangeShapeType="1"/>
          </p:cNvSpPr>
          <p:nvPr/>
        </p:nvSpPr>
        <p:spPr>
          <a:xfrm>
            <a:off x="0" y="6650182"/>
            <a:ext cx="12192000" cy="20781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1CC37F2-77F5-399C-ABC0-8F8605768106}"/>
              </a:ext>
            </a:extLst>
          </p:cNvPr>
          <p:cNvSpPr>
            <a:spLocks noGrp="1" noRot="1" noMove="1" noResize="1" noEditPoints="1" noAdjustHandles="1" noChangeArrowheads="1" noChangeShapeType="1"/>
          </p:cNvSpPr>
          <p:nvPr/>
        </p:nvSpPr>
        <p:spPr>
          <a:xfrm>
            <a:off x="0" y="-1"/>
            <a:ext cx="11545455" cy="1207997"/>
          </a:xfrm>
          <a:prstGeom prst="rect">
            <a:avLst/>
          </a:prstGeom>
          <a:gradFill flip="none" rotWithShape="1">
            <a:gsLst>
              <a:gs pos="14000">
                <a:schemeClr val="tx1"/>
              </a:gs>
              <a:gs pos="100000">
                <a:schemeClr val="accent1">
                  <a:lumMod val="0"/>
                  <a:lumOff val="10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FC447B8-188B-1065-5537-A2D78496807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241399" y="326503"/>
            <a:ext cx="3322896" cy="590314"/>
          </a:xfrm>
          <a:prstGeom prst="rect">
            <a:avLst/>
          </a:prstGeom>
        </p:spPr>
      </p:pic>
      <p:pic>
        <p:nvPicPr>
          <p:cNvPr id="6" name="Picture 5">
            <a:extLst>
              <a:ext uri="{FF2B5EF4-FFF2-40B4-BE49-F238E27FC236}">
                <a16:creationId xmlns:a16="http://schemas.microsoft.com/office/drawing/2014/main" id="{B33B4CDB-F2B0-ECCF-DCA0-B57CEDA680CB}"/>
              </a:ext>
            </a:extLst>
          </p:cNvPr>
          <p:cNvPicPr>
            <a:picLocks noChangeAspect="1"/>
          </p:cNvPicPr>
          <p:nvPr/>
        </p:nvPicPr>
        <p:blipFill>
          <a:blip r:embed="rId4"/>
          <a:stretch>
            <a:fillRect/>
          </a:stretch>
        </p:blipFill>
        <p:spPr>
          <a:xfrm>
            <a:off x="1523603" y="1359400"/>
            <a:ext cx="9144793" cy="5139373"/>
          </a:xfrm>
          <a:prstGeom prst="rect">
            <a:avLst/>
          </a:prstGeom>
        </p:spPr>
      </p:pic>
    </p:spTree>
    <p:extLst>
      <p:ext uri="{BB962C8B-B14F-4D97-AF65-F5344CB8AC3E}">
        <p14:creationId xmlns:p14="http://schemas.microsoft.com/office/powerpoint/2010/main" val="2432846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1311C-A49D-9D4E-5246-942170A7BFB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49450F-AD7A-9543-377C-4A700C7637F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41523" b="32393"/>
          <a:stretch/>
        </p:blipFill>
        <p:spPr>
          <a:xfrm>
            <a:off x="0" y="4"/>
            <a:ext cx="12192000" cy="1207997"/>
          </a:xfrm>
          <a:prstGeom prst="rect">
            <a:avLst/>
          </a:prstGeom>
        </p:spPr>
      </p:pic>
      <p:sp>
        <p:nvSpPr>
          <p:cNvPr id="8" name="Rectangle 7">
            <a:extLst>
              <a:ext uri="{FF2B5EF4-FFF2-40B4-BE49-F238E27FC236}">
                <a16:creationId xmlns:a16="http://schemas.microsoft.com/office/drawing/2014/main" id="{308ED757-663E-4E57-A475-21134FCBEF96}"/>
              </a:ext>
            </a:extLst>
          </p:cNvPr>
          <p:cNvSpPr>
            <a:spLocks noGrp="1" noRot="1" noMove="1" noResize="1" noEditPoints="1" noAdjustHandles="1" noChangeArrowheads="1" noChangeShapeType="1"/>
          </p:cNvSpPr>
          <p:nvPr/>
        </p:nvSpPr>
        <p:spPr>
          <a:xfrm>
            <a:off x="0" y="6650182"/>
            <a:ext cx="12192000" cy="20781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166682A-03ED-A670-035B-DE6D4A31EC24}"/>
              </a:ext>
            </a:extLst>
          </p:cNvPr>
          <p:cNvSpPr>
            <a:spLocks noGrp="1" noRot="1" noMove="1" noResize="1" noEditPoints="1" noAdjustHandles="1" noChangeArrowheads="1" noChangeShapeType="1"/>
          </p:cNvSpPr>
          <p:nvPr/>
        </p:nvSpPr>
        <p:spPr>
          <a:xfrm>
            <a:off x="0" y="-1"/>
            <a:ext cx="11545455" cy="1207997"/>
          </a:xfrm>
          <a:prstGeom prst="rect">
            <a:avLst/>
          </a:prstGeom>
          <a:gradFill flip="none" rotWithShape="1">
            <a:gsLst>
              <a:gs pos="14000">
                <a:schemeClr val="tx1"/>
              </a:gs>
              <a:gs pos="100000">
                <a:schemeClr val="accent1">
                  <a:lumMod val="0"/>
                  <a:lumOff val="10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D1DD019-1A13-371E-0563-9F227C83167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241399" y="326503"/>
            <a:ext cx="3322896" cy="590314"/>
          </a:xfrm>
          <a:prstGeom prst="rect">
            <a:avLst/>
          </a:prstGeom>
        </p:spPr>
      </p:pic>
      <p:pic>
        <p:nvPicPr>
          <p:cNvPr id="4" name="Picture 3">
            <a:extLst>
              <a:ext uri="{FF2B5EF4-FFF2-40B4-BE49-F238E27FC236}">
                <a16:creationId xmlns:a16="http://schemas.microsoft.com/office/drawing/2014/main" id="{BA84DF8A-3B1B-5627-A12A-B7D10D6069EA}"/>
              </a:ext>
            </a:extLst>
          </p:cNvPr>
          <p:cNvPicPr>
            <a:picLocks noChangeAspect="1"/>
          </p:cNvPicPr>
          <p:nvPr/>
        </p:nvPicPr>
        <p:blipFill>
          <a:blip r:embed="rId4"/>
          <a:stretch>
            <a:fillRect/>
          </a:stretch>
        </p:blipFill>
        <p:spPr>
          <a:xfrm>
            <a:off x="1523603" y="1359400"/>
            <a:ext cx="9144793" cy="5139373"/>
          </a:xfrm>
          <a:prstGeom prst="rect">
            <a:avLst/>
          </a:prstGeom>
        </p:spPr>
      </p:pic>
    </p:spTree>
    <p:extLst>
      <p:ext uri="{BB962C8B-B14F-4D97-AF65-F5344CB8AC3E}">
        <p14:creationId xmlns:p14="http://schemas.microsoft.com/office/powerpoint/2010/main" val="551853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BAB2B-7DCD-53C4-E92F-A82CA51B203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6D4B281-5ADB-0A28-98BF-91A0DEF908B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41523" b="32393"/>
          <a:stretch/>
        </p:blipFill>
        <p:spPr>
          <a:xfrm>
            <a:off x="0" y="4"/>
            <a:ext cx="12192000" cy="1207997"/>
          </a:xfrm>
          <a:prstGeom prst="rect">
            <a:avLst/>
          </a:prstGeom>
        </p:spPr>
      </p:pic>
      <p:sp>
        <p:nvSpPr>
          <p:cNvPr id="8" name="Rectangle 7">
            <a:extLst>
              <a:ext uri="{FF2B5EF4-FFF2-40B4-BE49-F238E27FC236}">
                <a16:creationId xmlns:a16="http://schemas.microsoft.com/office/drawing/2014/main" id="{A14B8360-946F-65F8-9085-FB8BF44874B8}"/>
              </a:ext>
            </a:extLst>
          </p:cNvPr>
          <p:cNvSpPr>
            <a:spLocks noGrp="1" noRot="1" noMove="1" noResize="1" noEditPoints="1" noAdjustHandles="1" noChangeArrowheads="1" noChangeShapeType="1"/>
          </p:cNvSpPr>
          <p:nvPr/>
        </p:nvSpPr>
        <p:spPr>
          <a:xfrm>
            <a:off x="0" y="6650182"/>
            <a:ext cx="12192000" cy="20781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C40A789-0812-553A-F93A-67A43EC465E4}"/>
              </a:ext>
            </a:extLst>
          </p:cNvPr>
          <p:cNvSpPr>
            <a:spLocks noGrp="1" noRot="1" noMove="1" noResize="1" noEditPoints="1" noAdjustHandles="1" noChangeArrowheads="1" noChangeShapeType="1"/>
          </p:cNvSpPr>
          <p:nvPr/>
        </p:nvSpPr>
        <p:spPr>
          <a:xfrm>
            <a:off x="0" y="-1"/>
            <a:ext cx="11545455" cy="1207997"/>
          </a:xfrm>
          <a:prstGeom prst="rect">
            <a:avLst/>
          </a:prstGeom>
          <a:gradFill flip="none" rotWithShape="1">
            <a:gsLst>
              <a:gs pos="14000">
                <a:schemeClr val="tx1"/>
              </a:gs>
              <a:gs pos="100000">
                <a:schemeClr val="accent1">
                  <a:lumMod val="0"/>
                  <a:lumOff val="10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BDEAD89-12C8-E253-CD9F-3B73173C74F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241399" y="326503"/>
            <a:ext cx="3322896" cy="590314"/>
          </a:xfrm>
          <a:prstGeom prst="rect">
            <a:avLst/>
          </a:prstGeom>
        </p:spPr>
      </p:pic>
      <p:pic>
        <p:nvPicPr>
          <p:cNvPr id="4" name="Picture 3">
            <a:extLst>
              <a:ext uri="{FF2B5EF4-FFF2-40B4-BE49-F238E27FC236}">
                <a16:creationId xmlns:a16="http://schemas.microsoft.com/office/drawing/2014/main" id="{173311DB-E766-C42C-A34A-C54A4F42E3C2}"/>
              </a:ext>
            </a:extLst>
          </p:cNvPr>
          <p:cNvPicPr>
            <a:picLocks noChangeAspect="1"/>
          </p:cNvPicPr>
          <p:nvPr/>
        </p:nvPicPr>
        <p:blipFill>
          <a:blip r:embed="rId4"/>
          <a:stretch>
            <a:fillRect/>
          </a:stretch>
        </p:blipFill>
        <p:spPr>
          <a:xfrm>
            <a:off x="1523603" y="1359400"/>
            <a:ext cx="9144793" cy="5139373"/>
          </a:xfrm>
          <a:prstGeom prst="rect">
            <a:avLst/>
          </a:prstGeom>
        </p:spPr>
      </p:pic>
    </p:spTree>
    <p:extLst>
      <p:ext uri="{BB962C8B-B14F-4D97-AF65-F5344CB8AC3E}">
        <p14:creationId xmlns:p14="http://schemas.microsoft.com/office/powerpoint/2010/main" val="3858219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8E7D9-C255-44F4-EB5E-31B220CB79A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948C91-904B-51B9-A2F3-744C0F35996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41523" b="32393"/>
          <a:stretch/>
        </p:blipFill>
        <p:spPr>
          <a:xfrm>
            <a:off x="0" y="4"/>
            <a:ext cx="12192000" cy="1207997"/>
          </a:xfrm>
          <a:prstGeom prst="rect">
            <a:avLst/>
          </a:prstGeom>
        </p:spPr>
      </p:pic>
      <p:sp>
        <p:nvSpPr>
          <p:cNvPr id="8" name="Rectangle 7">
            <a:extLst>
              <a:ext uri="{FF2B5EF4-FFF2-40B4-BE49-F238E27FC236}">
                <a16:creationId xmlns:a16="http://schemas.microsoft.com/office/drawing/2014/main" id="{BF51337F-B7A8-4A12-7AC4-9146195E015E}"/>
              </a:ext>
            </a:extLst>
          </p:cNvPr>
          <p:cNvSpPr>
            <a:spLocks noGrp="1" noRot="1" noMove="1" noResize="1" noEditPoints="1" noAdjustHandles="1" noChangeArrowheads="1" noChangeShapeType="1"/>
          </p:cNvSpPr>
          <p:nvPr/>
        </p:nvSpPr>
        <p:spPr>
          <a:xfrm>
            <a:off x="0" y="6650182"/>
            <a:ext cx="12192000" cy="20781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672C63D-A42C-7D64-0003-A5C3F4608640}"/>
              </a:ext>
            </a:extLst>
          </p:cNvPr>
          <p:cNvSpPr>
            <a:spLocks noGrp="1" noRot="1" noMove="1" noResize="1" noEditPoints="1" noAdjustHandles="1" noChangeArrowheads="1" noChangeShapeType="1"/>
          </p:cNvSpPr>
          <p:nvPr/>
        </p:nvSpPr>
        <p:spPr>
          <a:xfrm>
            <a:off x="0" y="-1"/>
            <a:ext cx="11545455" cy="1207997"/>
          </a:xfrm>
          <a:prstGeom prst="rect">
            <a:avLst/>
          </a:prstGeom>
          <a:gradFill flip="none" rotWithShape="1">
            <a:gsLst>
              <a:gs pos="14000">
                <a:schemeClr val="tx1"/>
              </a:gs>
              <a:gs pos="100000">
                <a:schemeClr val="accent1">
                  <a:lumMod val="0"/>
                  <a:lumOff val="10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8C749E1-FB25-0AD4-EB90-83D5D176193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241399" y="326503"/>
            <a:ext cx="3322896" cy="590314"/>
          </a:xfrm>
          <a:prstGeom prst="rect">
            <a:avLst/>
          </a:prstGeom>
        </p:spPr>
      </p:pic>
      <p:sp>
        <p:nvSpPr>
          <p:cNvPr id="4" name="TextBox 3">
            <a:extLst>
              <a:ext uri="{FF2B5EF4-FFF2-40B4-BE49-F238E27FC236}">
                <a16:creationId xmlns:a16="http://schemas.microsoft.com/office/drawing/2014/main" id="{FA09D1B0-8E79-4A2F-986F-D46562E1366C}"/>
              </a:ext>
            </a:extLst>
          </p:cNvPr>
          <p:cNvSpPr txBox="1"/>
          <p:nvPr/>
        </p:nvSpPr>
        <p:spPr>
          <a:xfrm>
            <a:off x="727933" y="1525417"/>
            <a:ext cx="10736133" cy="4647426"/>
          </a:xfrm>
          <a:prstGeom prst="rect">
            <a:avLst/>
          </a:prstGeom>
          <a:noFill/>
        </p:spPr>
        <p:txBody>
          <a:bodyPr wrap="square" rtlCol="0">
            <a:spAutoFit/>
          </a:bodyPr>
          <a:lstStyle/>
          <a:p>
            <a:r>
              <a:rPr lang="en-US" sz="2800" b="1" u="sng" dirty="0"/>
              <a:t>Next Steps for Creating Water District in Basin 22</a:t>
            </a:r>
          </a:p>
          <a:p>
            <a:pPr marL="457200" indent="-457200">
              <a:buFont typeface="+mj-lt"/>
              <a:buAutoNum type="arabicPeriod"/>
            </a:pPr>
            <a:r>
              <a:rPr lang="en-US" sz="2000" dirty="0"/>
              <a:t>IDWR will review notes from the public information meeting, will prepare an official proposal for creating or modifying water districts in Basin 22, and will distribute the proposal to water users who will be affected by the change.  (Summer 2025)</a:t>
            </a:r>
          </a:p>
          <a:p>
            <a:pPr marL="457200" indent="-457200">
              <a:buFont typeface="+mj-lt"/>
              <a:buAutoNum type="arabicPeriod"/>
            </a:pPr>
            <a:r>
              <a:rPr lang="en-US" sz="2000" dirty="0"/>
              <a:t>IDWR will conduct a public hearing for the proposal.  (Fall 2025)</a:t>
            </a:r>
          </a:p>
          <a:p>
            <a:pPr marL="457200" indent="-457200">
              <a:buFont typeface="+mj-lt"/>
              <a:buAutoNum type="arabicPeriod"/>
            </a:pPr>
            <a:r>
              <a:rPr lang="en-US" sz="2000" dirty="0"/>
              <a:t>Hearing officer will issue a final decision creating or modifying water districts based on the evidence presented at the hearing.  (Fall 2025)</a:t>
            </a:r>
          </a:p>
          <a:p>
            <a:pPr marL="457200" indent="-457200">
              <a:buFont typeface="+mj-lt"/>
              <a:buAutoNum type="arabicPeriod"/>
            </a:pPr>
            <a:r>
              <a:rPr lang="en-US" sz="2000" dirty="0"/>
              <a:t>If new water districts are created, IDWR will form a steering committee of local water users to help prepare the water district for its first annual meeting. (Fall 2025)</a:t>
            </a:r>
          </a:p>
          <a:p>
            <a:pPr marL="457200" indent="-457200">
              <a:buFont typeface="+mj-lt"/>
              <a:buAutoNum type="arabicPeriod"/>
            </a:pPr>
            <a:r>
              <a:rPr lang="en-US" sz="2000" dirty="0"/>
              <a:t>First annual meeting held to establish budget and elect watermaster. (Early Spring 2026)</a:t>
            </a:r>
          </a:p>
          <a:p>
            <a:pPr marL="457200" indent="-457200">
              <a:buFont typeface="+mj-lt"/>
              <a:buAutoNum type="arabicPeriod"/>
            </a:pPr>
            <a:r>
              <a:rPr lang="en-US" sz="2000" dirty="0"/>
              <a:t>IDWR issues measuring device order establishing deadline for the installation of flow meters. (Spring 2026)</a:t>
            </a:r>
          </a:p>
          <a:p>
            <a:pPr marL="571500"/>
            <a:endParaRPr lang="en-US" sz="2400" dirty="0"/>
          </a:p>
          <a:p>
            <a:pPr marL="571500"/>
            <a:endParaRPr lang="en-US" sz="2400" dirty="0"/>
          </a:p>
        </p:txBody>
      </p:sp>
    </p:spTree>
    <p:extLst>
      <p:ext uri="{BB962C8B-B14F-4D97-AF65-F5344CB8AC3E}">
        <p14:creationId xmlns:p14="http://schemas.microsoft.com/office/powerpoint/2010/main" val="3332503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BA509-9045-B72B-C6BC-04FDFDC7C02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9902264-AD98-42A7-5299-3C046E66F93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41523" b="32393"/>
          <a:stretch/>
        </p:blipFill>
        <p:spPr>
          <a:xfrm>
            <a:off x="0" y="4"/>
            <a:ext cx="12192000" cy="1207997"/>
          </a:xfrm>
          <a:prstGeom prst="rect">
            <a:avLst/>
          </a:prstGeom>
        </p:spPr>
      </p:pic>
      <p:sp>
        <p:nvSpPr>
          <p:cNvPr id="8" name="Rectangle 7">
            <a:extLst>
              <a:ext uri="{FF2B5EF4-FFF2-40B4-BE49-F238E27FC236}">
                <a16:creationId xmlns:a16="http://schemas.microsoft.com/office/drawing/2014/main" id="{CB734EF2-A97F-4A30-3835-CCE00440BA0E}"/>
              </a:ext>
            </a:extLst>
          </p:cNvPr>
          <p:cNvSpPr>
            <a:spLocks noGrp="1" noRot="1" noMove="1" noResize="1" noEditPoints="1" noAdjustHandles="1" noChangeArrowheads="1" noChangeShapeType="1"/>
          </p:cNvSpPr>
          <p:nvPr/>
        </p:nvSpPr>
        <p:spPr>
          <a:xfrm>
            <a:off x="0" y="6650182"/>
            <a:ext cx="12192000" cy="20781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8E5BB41-AA64-EB11-8D8E-B64AAB28EC5D}"/>
              </a:ext>
            </a:extLst>
          </p:cNvPr>
          <p:cNvSpPr>
            <a:spLocks noGrp="1" noRot="1" noMove="1" noResize="1" noEditPoints="1" noAdjustHandles="1" noChangeArrowheads="1" noChangeShapeType="1"/>
          </p:cNvSpPr>
          <p:nvPr/>
        </p:nvSpPr>
        <p:spPr>
          <a:xfrm>
            <a:off x="0" y="-1"/>
            <a:ext cx="11545455" cy="1207997"/>
          </a:xfrm>
          <a:prstGeom prst="rect">
            <a:avLst/>
          </a:prstGeom>
          <a:gradFill flip="none" rotWithShape="1">
            <a:gsLst>
              <a:gs pos="14000">
                <a:schemeClr val="tx1"/>
              </a:gs>
              <a:gs pos="100000">
                <a:schemeClr val="accent1">
                  <a:lumMod val="0"/>
                  <a:lumOff val="10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EE952E8-7737-4C3F-4A62-EA33022DFE1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241399" y="326503"/>
            <a:ext cx="3322896" cy="590314"/>
          </a:xfrm>
          <a:prstGeom prst="rect">
            <a:avLst/>
          </a:prstGeom>
        </p:spPr>
      </p:pic>
      <p:sp>
        <p:nvSpPr>
          <p:cNvPr id="4" name="TextBox 3">
            <a:extLst>
              <a:ext uri="{FF2B5EF4-FFF2-40B4-BE49-F238E27FC236}">
                <a16:creationId xmlns:a16="http://schemas.microsoft.com/office/drawing/2014/main" id="{8F1FB9FA-0B48-AD2F-F4B1-7975FF8F4238}"/>
              </a:ext>
            </a:extLst>
          </p:cNvPr>
          <p:cNvSpPr txBox="1"/>
          <p:nvPr/>
        </p:nvSpPr>
        <p:spPr>
          <a:xfrm>
            <a:off x="727933" y="1525417"/>
            <a:ext cx="10736133" cy="5386090"/>
          </a:xfrm>
          <a:prstGeom prst="rect">
            <a:avLst/>
          </a:prstGeom>
          <a:noFill/>
        </p:spPr>
        <p:txBody>
          <a:bodyPr wrap="square" rtlCol="0">
            <a:spAutoFit/>
          </a:bodyPr>
          <a:lstStyle/>
          <a:p>
            <a:r>
              <a:rPr lang="en-US" sz="2800" b="1" u="sng" dirty="0"/>
              <a:t>Looking Forward: Creating Water District to Regulate Ground Water Rights in Basin 21</a:t>
            </a:r>
          </a:p>
          <a:p>
            <a:pPr marL="571500"/>
            <a:endParaRPr lang="en-US" sz="2400" dirty="0"/>
          </a:p>
          <a:p>
            <a:pPr marL="914400" indent="-342900">
              <a:buFont typeface="Arial" panose="020B0604020202020204" pitchFamily="34" charset="0"/>
              <a:buChar char="•"/>
            </a:pPr>
            <a:r>
              <a:rPr lang="en-US" sz="2400" dirty="0"/>
              <a:t>Public Information Meeting – Early 2026</a:t>
            </a:r>
          </a:p>
          <a:p>
            <a:pPr marL="914400" indent="-342900">
              <a:buFont typeface="Arial" panose="020B0604020202020204" pitchFamily="34" charset="0"/>
              <a:buChar char="•"/>
            </a:pPr>
            <a:r>
              <a:rPr lang="en-US" sz="2400" dirty="0"/>
              <a:t>Significant number of ground water rights between Ashton and Drummond</a:t>
            </a:r>
          </a:p>
          <a:p>
            <a:pPr marL="914400" indent="-342900">
              <a:buFont typeface="Arial" panose="020B0604020202020204" pitchFamily="34" charset="0"/>
              <a:buChar char="•"/>
            </a:pPr>
            <a:r>
              <a:rPr lang="en-US" sz="2400" dirty="0"/>
              <a:t>Subdivision water rights around Island Park and Henry’s Lake</a:t>
            </a:r>
          </a:p>
          <a:p>
            <a:pPr marL="914400" indent="-342900">
              <a:buFont typeface="Arial" panose="020B0604020202020204" pitchFamily="34" charset="0"/>
              <a:buChar char="•"/>
            </a:pPr>
            <a:r>
              <a:rPr lang="en-US" sz="2400" dirty="0"/>
              <a:t>Similar questions about expanding Water District 100 to cover some portion of the unregulated area</a:t>
            </a:r>
          </a:p>
          <a:p>
            <a:pPr marL="914400" indent="-342900">
              <a:buFont typeface="Arial" panose="020B0604020202020204" pitchFamily="34" charset="0"/>
              <a:buChar char="•"/>
            </a:pPr>
            <a:r>
              <a:rPr lang="en-US" sz="2400" dirty="0"/>
              <a:t>Similar questions about combining surface water rights and ground water rights into a common water district</a:t>
            </a:r>
          </a:p>
          <a:p>
            <a:pPr marL="914400" indent="-342900">
              <a:buFont typeface="Arial" panose="020B0604020202020204" pitchFamily="34" charset="0"/>
              <a:buChar char="•"/>
            </a:pPr>
            <a:endParaRPr lang="en-US" sz="2400" dirty="0"/>
          </a:p>
          <a:p>
            <a:pPr marL="571500"/>
            <a:endParaRPr lang="en-US" sz="2400" dirty="0"/>
          </a:p>
          <a:p>
            <a:pPr marL="571500"/>
            <a:endParaRPr lang="en-US" sz="2400" dirty="0"/>
          </a:p>
        </p:txBody>
      </p:sp>
    </p:spTree>
    <p:extLst>
      <p:ext uri="{BB962C8B-B14F-4D97-AF65-F5344CB8AC3E}">
        <p14:creationId xmlns:p14="http://schemas.microsoft.com/office/powerpoint/2010/main" val="3134024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0A5483-0C34-DB7E-1F73-AC30B4E812B8}"/>
            </a:ext>
          </a:extLst>
        </p:cNvPr>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8F6B362-15EC-9641-4EB8-96CD0DA48D8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2384" b="2384"/>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49" name="Freeform: Shape 48">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0" name="Freeform: Shape 49">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descr="Graphical user interface&#10;&#10;Description automatically generated with medium confidence">
            <a:extLst>
              <a:ext uri="{FF2B5EF4-FFF2-40B4-BE49-F238E27FC236}">
                <a16:creationId xmlns:a16="http://schemas.microsoft.com/office/drawing/2014/main" id="{CF936A1F-475F-F2AA-8EE6-35B99D3F86B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322008" y="3718899"/>
            <a:ext cx="4245251" cy="754171"/>
          </a:xfrm>
          <a:prstGeom prst="rect">
            <a:avLst/>
          </a:prstGeom>
        </p:spPr>
      </p:pic>
      <p:sp>
        <p:nvSpPr>
          <p:cNvPr id="44" name="TextBox 43">
            <a:extLst>
              <a:ext uri="{FF2B5EF4-FFF2-40B4-BE49-F238E27FC236}">
                <a16:creationId xmlns:a16="http://schemas.microsoft.com/office/drawing/2014/main" id="{2FC7262E-B7B7-CCA9-6D47-38FDC9B45F52}"/>
              </a:ext>
            </a:extLst>
          </p:cNvPr>
          <p:cNvSpPr txBox="1">
            <a:spLocks/>
          </p:cNvSpPr>
          <p:nvPr/>
        </p:nvSpPr>
        <p:spPr>
          <a:xfrm>
            <a:off x="481029" y="5036440"/>
            <a:ext cx="3289852" cy="923330"/>
          </a:xfrm>
          <a:prstGeom prst="rect">
            <a:avLst/>
          </a:prstGeom>
          <a:noFill/>
        </p:spPr>
        <p:txBody>
          <a:bodyPr wrap="square" rtlCol="0">
            <a:spAutoFit/>
          </a:bodyPr>
          <a:lstStyle/>
          <a:p>
            <a:r>
              <a:rPr lang="en-US" dirty="0">
                <a:solidFill>
                  <a:srgbClr val="000000"/>
                </a:solidFill>
              </a:rPr>
              <a:t>James Cefalo</a:t>
            </a:r>
          </a:p>
          <a:p>
            <a:r>
              <a:rPr lang="en-US" dirty="0">
                <a:solidFill>
                  <a:srgbClr val="000000"/>
                </a:solidFill>
              </a:rPr>
              <a:t>208-525-7161</a:t>
            </a:r>
          </a:p>
          <a:p>
            <a:r>
              <a:rPr lang="en-US" dirty="0">
                <a:solidFill>
                  <a:srgbClr val="000000"/>
                </a:solidFill>
              </a:rPr>
              <a:t>James.Cefalo@idwr.idaho.gov</a:t>
            </a:r>
          </a:p>
        </p:txBody>
      </p:sp>
    </p:spTree>
    <p:extLst>
      <p:ext uri="{BB962C8B-B14F-4D97-AF65-F5344CB8AC3E}">
        <p14:creationId xmlns:p14="http://schemas.microsoft.com/office/powerpoint/2010/main" val="4203434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29BDC-D1F9-2B5F-FDC8-9BD8E345A6D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7248F0-C56E-9DFF-7E3D-62D12F50F60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41523" b="32393"/>
          <a:stretch/>
        </p:blipFill>
        <p:spPr>
          <a:xfrm>
            <a:off x="0" y="4"/>
            <a:ext cx="12192000" cy="1207997"/>
          </a:xfrm>
          <a:prstGeom prst="rect">
            <a:avLst/>
          </a:prstGeom>
        </p:spPr>
      </p:pic>
      <p:sp>
        <p:nvSpPr>
          <p:cNvPr id="8" name="Rectangle 7">
            <a:extLst>
              <a:ext uri="{FF2B5EF4-FFF2-40B4-BE49-F238E27FC236}">
                <a16:creationId xmlns:a16="http://schemas.microsoft.com/office/drawing/2014/main" id="{C9C873CB-1AC0-AAC4-7ED7-1CF397FAFC5D}"/>
              </a:ext>
            </a:extLst>
          </p:cNvPr>
          <p:cNvSpPr>
            <a:spLocks noGrp="1" noRot="1" noMove="1" noResize="1" noEditPoints="1" noAdjustHandles="1" noChangeArrowheads="1" noChangeShapeType="1"/>
          </p:cNvSpPr>
          <p:nvPr/>
        </p:nvSpPr>
        <p:spPr>
          <a:xfrm>
            <a:off x="0" y="6650182"/>
            <a:ext cx="12192000" cy="20781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2A90CC7-5406-8EC6-61D4-60465D0C9188}"/>
              </a:ext>
            </a:extLst>
          </p:cNvPr>
          <p:cNvSpPr>
            <a:spLocks noGrp="1" noRot="1" noMove="1" noResize="1" noEditPoints="1" noAdjustHandles="1" noChangeArrowheads="1" noChangeShapeType="1"/>
          </p:cNvSpPr>
          <p:nvPr/>
        </p:nvSpPr>
        <p:spPr>
          <a:xfrm>
            <a:off x="0" y="-1"/>
            <a:ext cx="11545455" cy="1207997"/>
          </a:xfrm>
          <a:prstGeom prst="rect">
            <a:avLst/>
          </a:prstGeom>
          <a:gradFill flip="none" rotWithShape="1">
            <a:gsLst>
              <a:gs pos="14000">
                <a:schemeClr val="tx1"/>
              </a:gs>
              <a:gs pos="100000">
                <a:schemeClr val="accent1">
                  <a:lumMod val="0"/>
                  <a:lumOff val="10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3F90544-8388-65AD-3141-F0427728F7F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241399" y="326503"/>
            <a:ext cx="3322896" cy="590314"/>
          </a:xfrm>
          <a:prstGeom prst="rect">
            <a:avLst/>
          </a:prstGeom>
        </p:spPr>
      </p:pic>
      <p:sp>
        <p:nvSpPr>
          <p:cNvPr id="5" name="TextBox 4">
            <a:extLst>
              <a:ext uri="{FF2B5EF4-FFF2-40B4-BE49-F238E27FC236}">
                <a16:creationId xmlns:a16="http://schemas.microsoft.com/office/drawing/2014/main" id="{07DAA289-59FB-A085-69E0-39D878F7FA32}"/>
              </a:ext>
            </a:extLst>
          </p:cNvPr>
          <p:cNvSpPr txBox="1"/>
          <p:nvPr/>
        </p:nvSpPr>
        <p:spPr>
          <a:xfrm>
            <a:off x="705169" y="1397956"/>
            <a:ext cx="10781662" cy="4708981"/>
          </a:xfrm>
          <a:prstGeom prst="rect">
            <a:avLst/>
          </a:prstGeom>
          <a:noFill/>
        </p:spPr>
        <p:txBody>
          <a:bodyPr wrap="square">
            <a:spAutoFit/>
          </a:bodyPr>
          <a:lstStyle/>
          <a:p>
            <a:r>
              <a:rPr lang="en-US" sz="2800" b="1" u="sng" dirty="0"/>
              <a:t>Water Districts</a:t>
            </a:r>
            <a:r>
              <a:rPr lang="en-US" sz="2800" b="1" dirty="0"/>
              <a:t>  </a:t>
            </a:r>
          </a:p>
          <a:p>
            <a:endParaRPr lang="en-US" sz="2800" dirty="0"/>
          </a:p>
          <a:p>
            <a:pPr marL="461963"/>
            <a:r>
              <a:rPr lang="en-US" sz="2400" dirty="0"/>
              <a:t>Created by the Idaho Department of Water Resources.</a:t>
            </a:r>
          </a:p>
          <a:p>
            <a:pPr marL="461963"/>
            <a:endParaRPr lang="en-US" sz="2400" dirty="0"/>
          </a:p>
          <a:p>
            <a:pPr marL="461963"/>
            <a:r>
              <a:rPr lang="en-US" sz="2400" dirty="0"/>
              <a:t>Primary function is to measure and report water diversions in the district and to deliver water in priority during times of scarcity.</a:t>
            </a:r>
          </a:p>
          <a:p>
            <a:pPr marL="461963"/>
            <a:endParaRPr lang="en-US" sz="2400" dirty="0"/>
          </a:p>
          <a:p>
            <a:pPr marL="461963"/>
            <a:r>
              <a:rPr lang="en-US" sz="2400" dirty="0"/>
              <a:t>Water districts are self-funded through annual assessments paid by water users in the district. </a:t>
            </a:r>
          </a:p>
          <a:p>
            <a:pPr marL="461963"/>
            <a:endParaRPr lang="en-US" sz="2400" dirty="0"/>
          </a:p>
          <a:p>
            <a:pPr marL="461963"/>
            <a:r>
              <a:rPr lang="en-US" sz="2400" dirty="0"/>
              <a:t>There are dozens of water districts in Eastern Idaho.  Some regulate surface water rights, some regulate ground water rights, and some regulate both. </a:t>
            </a:r>
            <a:r>
              <a:rPr lang="en-US" sz="2800" dirty="0"/>
              <a:t> </a:t>
            </a:r>
          </a:p>
        </p:txBody>
      </p:sp>
    </p:spTree>
    <p:extLst>
      <p:ext uri="{BB962C8B-B14F-4D97-AF65-F5344CB8AC3E}">
        <p14:creationId xmlns:p14="http://schemas.microsoft.com/office/powerpoint/2010/main" val="215240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62A20-EBE1-565E-9947-E5E9ADFDCB6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2CDC25A-64DE-09FB-03C8-539CE1B0722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41523" b="32393"/>
          <a:stretch/>
        </p:blipFill>
        <p:spPr>
          <a:xfrm>
            <a:off x="0" y="4"/>
            <a:ext cx="12192000" cy="1207997"/>
          </a:xfrm>
          <a:prstGeom prst="rect">
            <a:avLst/>
          </a:prstGeom>
        </p:spPr>
      </p:pic>
      <p:sp>
        <p:nvSpPr>
          <p:cNvPr id="8" name="Rectangle 7">
            <a:extLst>
              <a:ext uri="{FF2B5EF4-FFF2-40B4-BE49-F238E27FC236}">
                <a16:creationId xmlns:a16="http://schemas.microsoft.com/office/drawing/2014/main" id="{527B333A-C711-D0DC-AA0E-DFBADCDF5DDA}"/>
              </a:ext>
            </a:extLst>
          </p:cNvPr>
          <p:cNvSpPr>
            <a:spLocks noGrp="1" noRot="1" noMove="1" noResize="1" noEditPoints="1" noAdjustHandles="1" noChangeArrowheads="1" noChangeShapeType="1"/>
          </p:cNvSpPr>
          <p:nvPr/>
        </p:nvSpPr>
        <p:spPr>
          <a:xfrm>
            <a:off x="0" y="6650182"/>
            <a:ext cx="12192000" cy="20781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8F24825-A993-1F32-27E6-86A46AEB777E}"/>
              </a:ext>
            </a:extLst>
          </p:cNvPr>
          <p:cNvSpPr>
            <a:spLocks noGrp="1" noRot="1" noMove="1" noResize="1" noEditPoints="1" noAdjustHandles="1" noChangeArrowheads="1" noChangeShapeType="1"/>
          </p:cNvSpPr>
          <p:nvPr/>
        </p:nvSpPr>
        <p:spPr>
          <a:xfrm>
            <a:off x="0" y="-1"/>
            <a:ext cx="11545455" cy="1207997"/>
          </a:xfrm>
          <a:prstGeom prst="rect">
            <a:avLst/>
          </a:prstGeom>
          <a:gradFill flip="none" rotWithShape="1">
            <a:gsLst>
              <a:gs pos="14000">
                <a:schemeClr val="tx1"/>
              </a:gs>
              <a:gs pos="100000">
                <a:schemeClr val="accent1">
                  <a:lumMod val="0"/>
                  <a:lumOff val="10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EBE47CB-5D0A-BF6B-767A-21AF85A14D6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241399" y="326503"/>
            <a:ext cx="3322896" cy="590314"/>
          </a:xfrm>
          <a:prstGeom prst="rect">
            <a:avLst/>
          </a:prstGeom>
        </p:spPr>
      </p:pic>
      <p:sp>
        <p:nvSpPr>
          <p:cNvPr id="5" name="TextBox 4">
            <a:extLst>
              <a:ext uri="{FF2B5EF4-FFF2-40B4-BE49-F238E27FC236}">
                <a16:creationId xmlns:a16="http://schemas.microsoft.com/office/drawing/2014/main" id="{51DE264F-E7B9-0CC1-509D-DC466C90FB8F}"/>
              </a:ext>
            </a:extLst>
          </p:cNvPr>
          <p:cNvSpPr txBox="1"/>
          <p:nvPr/>
        </p:nvSpPr>
        <p:spPr>
          <a:xfrm>
            <a:off x="705169" y="1387198"/>
            <a:ext cx="10781662" cy="4278094"/>
          </a:xfrm>
          <a:prstGeom prst="rect">
            <a:avLst/>
          </a:prstGeom>
          <a:noFill/>
        </p:spPr>
        <p:txBody>
          <a:bodyPr wrap="square">
            <a:spAutoFit/>
          </a:bodyPr>
          <a:lstStyle/>
          <a:p>
            <a:r>
              <a:rPr lang="en-US" sz="2800" b="1" u="sng" dirty="0"/>
              <a:t>Creating Water Districts</a:t>
            </a:r>
            <a:r>
              <a:rPr lang="en-US" sz="2800" b="1" dirty="0"/>
              <a:t>  </a:t>
            </a:r>
          </a:p>
          <a:p>
            <a:endParaRPr lang="en-US" sz="2800" dirty="0"/>
          </a:p>
          <a:p>
            <a:pPr marL="461963"/>
            <a:r>
              <a:rPr lang="en-US" sz="2400" dirty="0"/>
              <a:t>Water districts are required by law.  Idaho Code § 42-604 states:  </a:t>
            </a:r>
          </a:p>
          <a:p>
            <a:pPr marL="461963"/>
            <a:endParaRPr lang="en-US" sz="2400" dirty="0"/>
          </a:p>
          <a:p>
            <a:pPr marL="461963"/>
            <a:r>
              <a:rPr lang="en-US" sz="2400" dirty="0"/>
              <a:t>“The director shall divide the state into water districts … such that each public stream and tributaries, or independent source of water supply, shall constitute a water district.”</a:t>
            </a:r>
          </a:p>
          <a:p>
            <a:pPr marL="461963"/>
            <a:endParaRPr lang="en-US" sz="2400" dirty="0"/>
          </a:p>
          <a:p>
            <a:pPr marL="461963"/>
            <a:r>
              <a:rPr lang="en-US" sz="2400" dirty="0"/>
              <a:t>“The director may create, revise the boundaries of, or abolish a water district or combine two or more water districts by entry of an order . . . to properly administer uses of the water resource.”</a:t>
            </a:r>
          </a:p>
        </p:txBody>
      </p:sp>
    </p:spTree>
    <p:extLst>
      <p:ext uri="{BB962C8B-B14F-4D97-AF65-F5344CB8AC3E}">
        <p14:creationId xmlns:p14="http://schemas.microsoft.com/office/powerpoint/2010/main" val="1237984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49521-20F5-DEAB-7574-53183C7158B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3F47326-149E-DC0D-3843-37C96CC9D00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41523" b="32393"/>
          <a:stretch/>
        </p:blipFill>
        <p:spPr>
          <a:xfrm>
            <a:off x="0" y="4"/>
            <a:ext cx="12192000" cy="1207997"/>
          </a:xfrm>
          <a:prstGeom prst="rect">
            <a:avLst/>
          </a:prstGeom>
        </p:spPr>
      </p:pic>
      <p:sp>
        <p:nvSpPr>
          <p:cNvPr id="8" name="Rectangle 7">
            <a:extLst>
              <a:ext uri="{FF2B5EF4-FFF2-40B4-BE49-F238E27FC236}">
                <a16:creationId xmlns:a16="http://schemas.microsoft.com/office/drawing/2014/main" id="{5480E5A8-F803-9150-3925-F8CC37DE72D2}"/>
              </a:ext>
            </a:extLst>
          </p:cNvPr>
          <p:cNvSpPr>
            <a:spLocks noGrp="1" noRot="1" noMove="1" noResize="1" noEditPoints="1" noAdjustHandles="1" noChangeArrowheads="1" noChangeShapeType="1"/>
          </p:cNvSpPr>
          <p:nvPr/>
        </p:nvSpPr>
        <p:spPr>
          <a:xfrm>
            <a:off x="0" y="6650182"/>
            <a:ext cx="12192000" cy="20781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8EB2E1A-55D5-E35E-8B62-FC6D91BE70CC}"/>
              </a:ext>
            </a:extLst>
          </p:cNvPr>
          <p:cNvSpPr>
            <a:spLocks noGrp="1" noRot="1" noMove="1" noResize="1" noEditPoints="1" noAdjustHandles="1" noChangeArrowheads="1" noChangeShapeType="1"/>
          </p:cNvSpPr>
          <p:nvPr/>
        </p:nvSpPr>
        <p:spPr>
          <a:xfrm>
            <a:off x="0" y="-1"/>
            <a:ext cx="11545455" cy="1207997"/>
          </a:xfrm>
          <a:prstGeom prst="rect">
            <a:avLst/>
          </a:prstGeom>
          <a:gradFill flip="none" rotWithShape="1">
            <a:gsLst>
              <a:gs pos="14000">
                <a:schemeClr val="tx1"/>
              </a:gs>
              <a:gs pos="100000">
                <a:schemeClr val="accent1">
                  <a:lumMod val="0"/>
                  <a:lumOff val="10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0BF7CB6-B777-3F04-86BD-29044F3B2EB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241399" y="326503"/>
            <a:ext cx="3322896" cy="590314"/>
          </a:xfrm>
          <a:prstGeom prst="rect">
            <a:avLst/>
          </a:prstGeom>
        </p:spPr>
      </p:pic>
      <p:sp>
        <p:nvSpPr>
          <p:cNvPr id="5" name="TextBox 4">
            <a:extLst>
              <a:ext uri="{FF2B5EF4-FFF2-40B4-BE49-F238E27FC236}">
                <a16:creationId xmlns:a16="http://schemas.microsoft.com/office/drawing/2014/main" id="{A0276200-671D-0195-F9E9-2F9D992392D4}"/>
              </a:ext>
            </a:extLst>
          </p:cNvPr>
          <p:cNvSpPr txBox="1"/>
          <p:nvPr/>
        </p:nvSpPr>
        <p:spPr>
          <a:xfrm>
            <a:off x="705169" y="1387198"/>
            <a:ext cx="10781662" cy="4247317"/>
          </a:xfrm>
          <a:prstGeom prst="rect">
            <a:avLst/>
          </a:prstGeom>
          <a:noFill/>
        </p:spPr>
        <p:txBody>
          <a:bodyPr wrap="square">
            <a:spAutoFit/>
          </a:bodyPr>
          <a:lstStyle/>
          <a:p>
            <a:r>
              <a:rPr lang="en-US" sz="2800" b="1" u="sng" dirty="0"/>
              <a:t>Water District Structure</a:t>
            </a:r>
            <a:r>
              <a:rPr lang="en-US" sz="2800" b="1" dirty="0"/>
              <a:t>  </a:t>
            </a:r>
          </a:p>
          <a:p>
            <a:r>
              <a:rPr lang="en-US" sz="2800" dirty="0"/>
              <a:t>   </a:t>
            </a:r>
            <a:r>
              <a:rPr lang="en-US" sz="2400" dirty="0"/>
              <a:t>Watermaster</a:t>
            </a:r>
          </a:p>
          <a:p>
            <a:pPr lvl="2" indent="-457200">
              <a:buFont typeface="Arial" panose="020B0604020202020204" pitchFamily="34" charset="0"/>
              <a:buChar char="•"/>
            </a:pPr>
            <a:r>
              <a:rPr lang="en-US" sz="2000" dirty="0"/>
              <a:t>Elected by water users, appointed by IDWR</a:t>
            </a:r>
          </a:p>
          <a:p>
            <a:pPr lvl="2" indent="-457200">
              <a:buFont typeface="Arial" panose="020B0604020202020204" pitchFamily="34" charset="0"/>
              <a:buChar char="•"/>
            </a:pPr>
            <a:r>
              <a:rPr lang="en-US" sz="2000" dirty="0"/>
              <a:t>Compensated through the assessment of water users</a:t>
            </a:r>
          </a:p>
          <a:p>
            <a:pPr lvl="2" indent="-457200">
              <a:buFont typeface="Arial" panose="020B0604020202020204" pitchFamily="34" charset="0"/>
              <a:buChar char="•"/>
            </a:pPr>
            <a:r>
              <a:rPr lang="en-US" sz="2000" dirty="0"/>
              <a:t>Receives guidance and training from IDWR</a:t>
            </a:r>
          </a:p>
          <a:p>
            <a:pPr lvl="2" indent="-457200">
              <a:buFont typeface="Arial" panose="020B0604020202020204" pitchFamily="34" charset="0"/>
              <a:buChar char="•"/>
            </a:pPr>
            <a:r>
              <a:rPr lang="en-US" sz="2000" dirty="0"/>
              <a:t>Measures and reports water uses within district</a:t>
            </a:r>
          </a:p>
          <a:p>
            <a:pPr lvl="2" indent="-457200">
              <a:buFont typeface="Arial" panose="020B0604020202020204" pitchFamily="34" charset="0"/>
              <a:buChar char="•"/>
            </a:pPr>
            <a:r>
              <a:rPr lang="en-US" sz="2000" dirty="0"/>
              <a:t>Helps IDWR identify and curtail unauthorized water uses.</a:t>
            </a:r>
          </a:p>
          <a:p>
            <a:r>
              <a:rPr lang="en-US" sz="2800" dirty="0"/>
              <a:t>   </a:t>
            </a:r>
            <a:r>
              <a:rPr lang="en-US" sz="2400" dirty="0"/>
              <a:t>Treasurer</a:t>
            </a:r>
          </a:p>
          <a:p>
            <a:pPr lvl="2" indent="-457200">
              <a:buFont typeface="Arial" panose="020B0604020202020204" pitchFamily="34" charset="0"/>
              <a:buChar char="•"/>
            </a:pPr>
            <a:r>
              <a:rPr lang="en-US" sz="2000" dirty="0"/>
              <a:t>Elected by water users to oversee collection and distribution of district funds.</a:t>
            </a:r>
          </a:p>
          <a:p>
            <a:r>
              <a:rPr lang="en-US" sz="2800" dirty="0"/>
              <a:t>   </a:t>
            </a:r>
            <a:r>
              <a:rPr lang="en-US" sz="2400" dirty="0"/>
              <a:t>Advisory Committee</a:t>
            </a:r>
          </a:p>
          <a:p>
            <a:pPr lvl="2" indent="-457200">
              <a:buFont typeface="Arial" panose="020B0604020202020204" pitchFamily="34" charset="0"/>
              <a:buChar char="•"/>
            </a:pPr>
            <a:r>
              <a:rPr lang="en-US" sz="2000" dirty="0"/>
              <a:t>Appointed by water users at annual water district meeting</a:t>
            </a:r>
          </a:p>
          <a:p>
            <a:pPr lvl="2" indent="-457200">
              <a:buFont typeface="Arial" panose="020B0604020202020204" pitchFamily="34" charset="0"/>
              <a:buChar char="•"/>
            </a:pPr>
            <a:r>
              <a:rPr lang="en-US" sz="2000" dirty="0"/>
              <a:t>Provides guidance and direction to watermaster and reviews water district records</a:t>
            </a:r>
          </a:p>
        </p:txBody>
      </p:sp>
      <p:pic>
        <p:nvPicPr>
          <p:cNvPr id="10" name="Picture 9" descr="A picture containing grass, outdoor, fire, hydrant&#10;&#10;AI-generated content may be incorrect.">
            <a:extLst>
              <a:ext uri="{FF2B5EF4-FFF2-40B4-BE49-F238E27FC236}">
                <a16:creationId xmlns:a16="http://schemas.microsoft.com/office/drawing/2014/main" id="{2E29EB2A-55C5-1530-4D0F-F24CE9443D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675" y="1387193"/>
            <a:ext cx="3762375" cy="2821781"/>
          </a:xfrm>
          <a:prstGeom prst="rect">
            <a:avLst/>
          </a:prstGeom>
        </p:spPr>
      </p:pic>
    </p:spTree>
    <p:extLst>
      <p:ext uri="{BB962C8B-B14F-4D97-AF65-F5344CB8AC3E}">
        <p14:creationId xmlns:p14="http://schemas.microsoft.com/office/powerpoint/2010/main" val="1069567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4C34A-BE65-21A4-32E4-25CDA34D4A1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AA093EB-E9CF-6DF3-1351-6E0BB5B9A78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41523" b="32393"/>
          <a:stretch/>
        </p:blipFill>
        <p:spPr>
          <a:xfrm>
            <a:off x="0" y="4"/>
            <a:ext cx="12192000" cy="1207997"/>
          </a:xfrm>
          <a:prstGeom prst="rect">
            <a:avLst/>
          </a:prstGeom>
        </p:spPr>
      </p:pic>
      <p:sp>
        <p:nvSpPr>
          <p:cNvPr id="8" name="Rectangle 7">
            <a:extLst>
              <a:ext uri="{FF2B5EF4-FFF2-40B4-BE49-F238E27FC236}">
                <a16:creationId xmlns:a16="http://schemas.microsoft.com/office/drawing/2014/main" id="{86B660EC-881A-0922-5F9A-FE95A38E1D1A}"/>
              </a:ext>
            </a:extLst>
          </p:cNvPr>
          <p:cNvSpPr>
            <a:spLocks noGrp="1" noRot="1" noMove="1" noResize="1" noEditPoints="1" noAdjustHandles="1" noChangeArrowheads="1" noChangeShapeType="1"/>
          </p:cNvSpPr>
          <p:nvPr/>
        </p:nvSpPr>
        <p:spPr>
          <a:xfrm>
            <a:off x="0" y="6650182"/>
            <a:ext cx="12192000" cy="20781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033985A-A5C6-AF63-14AE-EF5BF648EA39}"/>
              </a:ext>
            </a:extLst>
          </p:cNvPr>
          <p:cNvSpPr>
            <a:spLocks noGrp="1" noRot="1" noMove="1" noResize="1" noEditPoints="1" noAdjustHandles="1" noChangeArrowheads="1" noChangeShapeType="1"/>
          </p:cNvSpPr>
          <p:nvPr/>
        </p:nvSpPr>
        <p:spPr>
          <a:xfrm>
            <a:off x="0" y="-1"/>
            <a:ext cx="11545455" cy="1207997"/>
          </a:xfrm>
          <a:prstGeom prst="rect">
            <a:avLst/>
          </a:prstGeom>
          <a:gradFill flip="none" rotWithShape="1">
            <a:gsLst>
              <a:gs pos="14000">
                <a:schemeClr val="tx1"/>
              </a:gs>
              <a:gs pos="100000">
                <a:schemeClr val="accent1">
                  <a:lumMod val="0"/>
                  <a:lumOff val="10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6CD4D41-E1CA-18B1-A289-0B8C8D97AED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241399" y="326503"/>
            <a:ext cx="3322896" cy="590314"/>
          </a:xfrm>
          <a:prstGeom prst="rect">
            <a:avLst/>
          </a:prstGeom>
        </p:spPr>
      </p:pic>
      <p:sp>
        <p:nvSpPr>
          <p:cNvPr id="5" name="TextBox 4">
            <a:extLst>
              <a:ext uri="{FF2B5EF4-FFF2-40B4-BE49-F238E27FC236}">
                <a16:creationId xmlns:a16="http://schemas.microsoft.com/office/drawing/2014/main" id="{BCD29D52-BF0C-BC2D-97A3-C1C35174DBA6}"/>
              </a:ext>
            </a:extLst>
          </p:cNvPr>
          <p:cNvSpPr txBox="1"/>
          <p:nvPr/>
        </p:nvSpPr>
        <p:spPr>
          <a:xfrm>
            <a:off x="705169" y="1387198"/>
            <a:ext cx="10781662" cy="4462760"/>
          </a:xfrm>
          <a:prstGeom prst="rect">
            <a:avLst/>
          </a:prstGeom>
          <a:noFill/>
        </p:spPr>
        <p:txBody>
          <a:bodyPr wrap="square">
            <a:spAutoFit/>
          </a:bodyPr>
          <a:lstStyle/>
          <a:p>
            <a:r>
              <a:rPr lang="en-US" sz="2800" b="1" u="sng" dirty="0"/>
              <a:t>Water Districts for Surface Water Rights in the Henry’s Fork Basin</a:t>
            </a:r>
            <a:r>
              <a:rPr lang="en-US" sz="2800" b="1" dirty="0"/>
              <a:t>  </a:t>
            </a:r>
          </a:p>
          <a:p>
            <a:r>
              <a:rPr lang="en-US" sz="2800" dirty="0"/>
              <a:t>   </a:t>
            </a:r>
            <a:r>
              <a:rPr lang="en-US" sz="2400" dirty="0"/>
              <a:t>Water District 1 – Active Regulation</a:t>
            </a:r>
          </a:p>
          <a:p>
            <a:pPr lvl="2" indent="-457200">
              <a:buFont typeface="Arial" panose="020B0604020202020204" pitchFamily="34" charset="0"/>
              <a:buChar char="•"/>
            </a:pPr>
            <a:r>
              <a:rPr lang="en-US" sz="2000" dirty="0"/>
              <a:t>Large reservoirs: Henry’s Lake, Island Park, Grassy Lake</a:t>
            </a:r>
          </a:p>
          <a:p>
            <a:pPr lvl="2" indent="-457200">
              <a:buFont typeface="Arial" panose="020B0604020202020204" pitchFamily="34" charset="0"/>
              <a:buChar char="•"/>
            </a:pPr>
            <a:r>
              <a:rPr lang="en-US" sz="2000" dirty="0"/>
              <a:t>Diversions on Henry’s Fork downstream of Warm River</a:t>
            </a:r>
          </a:p>
          <a:p>
            <a:pPr lvl="2" indent="-457200">
              <a:buFont typeface="Arial" panose="020B0604020202020204" pitchFamily="34" charset="0"/>
              <a:buChar char="•"/>
            </a:pPr>
            <a:r>
              <a:rPr lang="en-US" sz="2000" dirty="0"/>
              <a:t>Diversions on Teton River downstream of Highway 33 Bridge</a:t>
            </a:r>
          </a:p>
          <a:p>
            <a:pPr lvl="2" indent="-457200">
              <a:buFont typeface="Arial" panose="020B0604020202020204" pitchFamily="34" charset="0"/>
              <a:buChar char="•"/>
            </a:pPr>
            <a:r>
              <a:rPr lang="en-US" sz="2000" dirty="0"/>
              <a:t>Diversions on Fall River, Canyon Creek, and Conant Creek</a:t>
            </a:r>
          </a:p>
          <a:p>
            <a:pPr lvl="2" indent="-457200">
              <a:buFont typeface="Arial" panose="020B0604020202020204" pitchFamily="34" charset="0"/>
              <a:buChar char="•"/>
            </a:pPr>
            <a:r>
              <a:rPr lang="en-US" sz="2000" dirty="0"/>
              <a:t>Deputy watermaster regulates </a:t>
            </a:r>
          </a:p>
          <a:p>
            <a:pPr marL="457200" lvl="2"/>
            <a:r>
              <a:rPr lang="en-US" sz="2000" dirty="0"/>
              <a:t>          larger diversions in Upper Teton River</a:t>
            </a:r>
          </a:p>
          <a:p>
            <a:r>
              <a:rPr lang="en-US" sz="2800" dirty="0"/>
              <a:t>   </a:t>
            </a:r>
            <a:r>
              <a:rPr lang="en-US" sz="2400" dirty="0"/>
              <a:t>Water District 1 – Unregulated</a:t>
            </a:r>
          </a:p>
          <a:p>
            <a:pPr lvl="2" indent="-457200">
              <a:buFont typeface="Arial" panose="020B0604020202020204" pitchFamily="34" charset="0"/>
              <a:buChar char="•"/>
            </a:pPr>
            <a:r>
              <a:rPr lang="en-US" sz="2000" dirty="0"/>
              <a:t>Small diversions in Upper Teton River</a:t>
            </a:r>
          </a:p>
          <a:p>
            <a:pPr lvl="2" indent="-457200">
              <a:buFont typeface="Arial" panose="020B0604020202020204" pitchFamily="34" charset="0"/>
              <a:buChar char="•"/>
            </a:pPr>
            <a:r>
              <a:rPr lang="en-US" sz="2000" dirty="0"/>
              <a:t>Tributaries to the Teton River north of Leigh Creek</a:t>
            </a:r>
          </a:p>
          <a:p>
            <a:pPr lvl="2" indent="-457200">
              <a:buFont typeface="Arial" panose="020B0604020202020204" pitchFamily="34" charset="0"/>
              <a:buChar char="•"/>
            </a:pPr>
            <a:r>
              <a:rPr lang="en-US" sz="2000" dirty="0"/>
              <a:t>Diversions on Henry’s Fork and tributaries </a:t>
            </a:r>
          </a:p>
          <a:p>
            <a:pPr lvl="2"/>
            <a:r>
              <a:rPr lang="en-US" sz="2000" dirty="0"/>
              <a:t> upstream of Warm River</a:t>
            </a:r>
          </a:p>
        </p:txBody>
      </p:sp>
      <p:pic>
        <p:nvPicPr>
          <p:cNvPr id="14" name="Picture 13" descr="A picture containing tree, outdoor, grass, nature&#10;&#10;AI-generated content may be incorrect.">
            <a:extLst>
              <a:ext uri="{FF2B5EF4-FFF2-40B4-BE49-F238E27FC236}">
                <a16:creationId xmlns:a16="http://schemas.microsoft.com/office/drawing/2014/main" id="{3FCE63AD-D295-AAAF-D62B-7464F9BD3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9022" y="3531785"/>
            <a:ext cx="4067809" cy="3050856"/>
          </a:xfrm>
          <a:prstGeom prst="rect">
            <a:avLst/>
          </a:prstGeom>
        </p:spPr>
      </p:pic>
    </p:spTree>
    <p:extLst>
      <p:ext uri="{BB962C8B-B14F-4D97-AF65-F5344CB8AC3E}">
        <p14:creationId xmlns:p14="http://schemas.microsoft.com/office/powerpoint/2010/main" val="4231157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51B1E-7424-48CA-B567-A3AAA5C4C5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1192C51-2F46-B7B3-9718-3CB9238C3F2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41523" b="32393"/>
          <a:stretch/>
        </p:blipFill>
        <p:spPr>
          <a:xfrm>
            <a:off x="0" y="4"/>
            <a:ext cx="12192000" cy="1207997"/>
          </a:xfrm>
          <a:prstGeom prst="rect">
            <a:avLst/>
          </a:prstGeom>
        </p:spPr>
      </p:pic>
      <p:sp>
        <p:nvSpPr>
          <p:cNvPr id="8" name="Rectangle 7">
            <a:extLst>
              <a:ext uri="{FF2B5EF4-FFF2-40B4-BE49-F238E27FC236}">
                <a16:creationId xmlns:a16="http://schemas.microsoft.com/office/drawing/2014/main" id="{30E6042A-43DE-A720-75C3-9E1BA910FB56}"/>
              </a:ext>
            </a:extLst>
          </p:cNvPr>
          <p:cNvSpPr>
            <a:spLocks noGrp="1" noRot="1" noMove="1" noResize="1" noEditPoints="1" noAdjustHandles="1" noChangeArrowheads="1" noChangeShapeType="1"/>
          </p:cNvSpPr>
          <p:nvPr/>
        </p:nvSpPr>
        <p:spPr>
          <a:xfrm>
            <a:off x="0" y="6650182"/>
            <a:ext cx="12192000" cy="20781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B9C780D-CC8A-9FDF-3548-C9EC54F9E9C4}"/>
              </a:ext>
            </a:extLst>
          </p:cNvPr>
          <p:cNvSpPr>
            <a:spLocks noGrp="1" noRot="1" noMove="1" noResize="1" noEditPoints="1" noAdjustHandles="1" noChangeArrowheads="1" noChangeShapeType="1"/>
          </p:cNvSpPr>
          <p:nvPr/>
        </p:nvSpPr>
        <p:spPr>
          <a:xfrm>
            <a:off x="0" y="-1"/>
            <a:ext cx="11545455" cy="1207997"/>
          </a:xfrm>
          <a:prstGeom prst="rect">
            <a:avLst/>
          </a:prstGeom>
          <a:gradFill flip="none" rotWithShape="1">
            <a:gsLst>
              <a:gs pos="14000">
                <a:schemeClr val="tx1"/>
              </a:gs>
              <a:gs pos="100000">
                <a:schemeClr val="accent1">
                  <a:lumMod val="0"/>
                  <a:lumOff val="10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4D0B501-A6DB-86E0-7A20-00A098C8984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241399" y="326503"/>
            <a:ext cx="3322896" cy="590314"/>
          </a:xfrm>
          <a:prstGeom prst="rect">
            <a:avLst/>
          </a:prstGeom>
        </p:spPr>
      </p:pic>
      <p:sp>
        <p:nvSpPr>
          <p:cNvPr id="5" name="TextBox 4">
            <a:extLst>
              <a:ext uri="{FF2B5EF4-FFF2-40B4-BE49-F238E27FC236}">
                <a16:creationId xmlns:a16="http://schemas.microsoft.com/office/drawing/2014/main" id="{1397128C-D081-C33D-BF3B-6F8F30ECD741}"/>
              </a:ext>
            </a:extLst>
          </p:cNvPr>
          <p:cNvSpPr txBox="1"/>
          <p:nvPr/>
        </p:nvSpPr>
        <p:spPr>
          <a:xfrm>
            <a:off x="705169" y="1387198"/>
            <a:ext cx="10781662" cy="954107"/>
          </a:xfrm>
          <a:prstGeom prst="rect">
            <a:avLst/>
          </a:prstGeom>
          <a:noFill/>
        </p:spPr>
        <p:txBody>
          <a:bodyPr wrap="square">
            <a:spAutoFit/>
          </a:bodyPr>
          <a:lstStyle/>
          <a:p>
            <a:r>
              <a:rPr lang="en-US" sz="2800" b="1" u="sng" dirty="0"/>
              <a:t>Water Districts for Ground Water Rights in the Henry’s Fork Basin</a:t>
            </a:r>
            <a:r>
              <a:rPr lang="en-US" sz="2800" b="1" dirty="0"/>
              <a:t>  </a:t>
            </a:r>
          </a:p>
          <a:p>
            <a:r>
              <a:rPr lang="en-US" sz="2800" dirty="0"/>
              <a:t>	</a:t>
            </a:r>
            <a:endParaRPr lang="en-US" sz="2000" dirty="0"/>
          </a:p>
        </p:txBody>
      </p:sp>
      <p:pic>
        <p:nvPicPr>
          <p:cNvPr id="9" name="Picture 8" descr="Diagram&#10;&#10;AI-generated content may be incorrect.">
            <a:extLst>
              <a:ext uri="{FF2B5EF4-FFF2-40B4-BE49-F238E27FC236}">
                <a16:creationId xmlns:a16="http://schemas.microsoft.com/office/drawing/2014/main" id="{D68DA0E0-0333-F7D4-CFB3-8222C7BA2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169" y="1864251"/>
            <a:ext cx="4925747" cy="4506293"/>
          </a:xfrm>
          <a:prstGeom prst="rect">
            <a:avLst/>
          </a:prstGeom>
        </p:spPr>
      </p:pic>
      <p:pic>
        <p:nvPicPr>
          <p:cNvPr id="11" name="Picture 10">
            <a:extLst>
              <a:ext uri="{FF2B5EF4-FFF2-40B4-BE49-F238E27FC236}">
                <a16:creationId xmlns:a16="http://schemas.microsoft.com/office/drawing/2014/main" id="{DDCCFE02-3C82-7ACD-8681-4F2801E2723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72727" y="1979407"/>
            <a:ext cx="5854849" cy="4391137"/>
          </a:xfrm>
          <a:prstGeom prst="rect">
            <a:avLst/>
          </a:prstGeom>
        </p:spPr>
      </p:pic>
    </p:spTree>
    <p:extLst>
      <p:ext uri="{BB962C8B-B14F-4D97-AF65-F5344CB8AC3E}">
        <p14:creationId xmlns:p14="http://schemas.microsoft.com/office/powerpoint/2010/main" val="1640067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8B29A9-1777-1349-4D18-353C990E27C0}"/>
              </a:ext>
            </a:extLst>
          </p:cNvPr>
          <p:cNvPicPr>
            <a:picLocks noChangeAspect="1"/>
          </p:cNvPicPr>
          <p:nvPr/>
        </p:nvPicPr>
        <p:blipFill>
          <a:blip r:embed="rId2"/>
          <a:stretch>
            <a:fillRect/>
          </a:stretch>
        </p:blipFill>
        <p:spPr>
          <a:xfrm>
            <a:off x="6095" y="0"/>
            <a:ext cx="12179809" cy="6858000"/>
          </a:xfrm>
          <a:prstGeom prst="rect">
            <a:avLst/>
          </a:prstGeom>
        </p:spPr>
      </p:pic>
    </p:spTree>
    <p:extLst>
      <p:ext uri="{BB962C8B-B14F-4D97-AF65-F5344CB8AC3E}">
        <p14:creationId xmlns:p14="http://schemas.microsoft.com/office/powerpoint/2010/main" val="2580101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E7F730-E143-0910-433C-6DE3E98D326D}"/>
              </a:ext>
            </a:extLst>
          </p:cNvPr>
          <p:cNvPicPr>
            <a:picLocks noChangeAspect="1"/>
          </p:cNvPicPr>
          <p:nvPr/>
        </p:nvPicPr>
        <p:blipFill>
          <a:blip r:embed="rId2"/>
          <a:stretch>
            <a:fillRect/>
          </a:stretch>
        </p:blipFill>
        <p:spPr>
          <a:xfrm>
            <a:off x="444518" y="645935"/>
            <a:ext cx="11302964" cy="5566130"/>
          </a:xfrm>
          <a:prstGeom prst="rect">
            <a:avLst/>
          </a:prstGeom>
        </p:spPr>
      </p:pic>
    </p:spTree>
    <p:extLst>
      <p:ext uri="{BB962C8B-B14F-4D97-AF65-F5344CB8AC3E}">
        <p14:creationId xmlns:p14="http://schemas.microsoft.com/office/powerpoint/2010/main" val="639545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8ED1F-E003-3ADA-8605-61E8D302889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1A6EF6D-E7CE-C023-1BD0-C786B373BDC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41523" b="32393"/>
          <a:stretch/>
        </p:blipFill>
        <p:spPr>
          <a:xfrm>
            <a:off x="0" y="4"/>
            <a:ext cx="12192000" cy="1207997"/>
          </a:xfrm>
          <a:prstGeom prst="rect">
            <a:avLst/>
          </a:prstGeom>
        </p:spPr>
      </p:pic>
      <p:sp>
        <p:nvSpPr>
          <p:cNvPr id="8" name="Rectangle 7">
            <a:extLst>
              <a:ext uri="{FF2B5EF4-FFF2-40B4-BE49-F238E27FC236}">
                <a16:creationId xmlns:a16="http://schemas.microsoft.com/office/drawing/2014/main" id="{24BAA8AF-195F-828D-16F4-62B7AA086CAB}"/>
              </a:ext>
            </a:extLst>
          </p:cNvPr>
          <p:cNvSpPr>
            <a:spLocks noGrp="1" noRot="1" noMove="1" noResize="1" noEditPoints="1" noAdjustHandles="1" noChangeArrowheads="1" noChangeShapeType="1"/>
          </p:cNvSpPr>
          <p:nvPr/>
        </p:nvSpPr>
        <p:spPr>
          <a:xfrm>
            <a:off x="0" y="6650182"/>
            <a:ext cx="12192000" cy="20781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FD78A28-516A-3793-75AD-99AA36081BAF}"/>
              </a:ext>
            </a:extLst>
          </p:cNvPr>
          <p:cNvSpPr>
            <a:spLocks noGrp="1" noRot="1" noMove="1" noResize="1" noEditPoints="1" noAdjustHandles="1" noChangeArrowheads="1" noChangeShapeType="1"/>
          </p:cNvSpPr>
          <p:nvPr/>
        </p:nvSpPr>
        <p:spPr>
          <a:xfrm>
            <a:off x="0" y="-1"/>
            <a:ext cx="11545455" cy="1207997"/>
          </a:xfrm>
          <a:prstGeom prst="rect">
            <a:avLst/>
          </a:prstGeom>
          <a:gradFill flip="none" rotWithShape="1">
            <a:gsLst>
              <a:gs pos="14000">
                <a:schemeClr val="tx1"/>
              </a:gs>
              <a:gs pos="100000">
                <a:schemeClr val="accent1">
                  <a:lumMod val="0"/>
                  <a:lumOff val="10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18C2E72-0189-AF25-CEA2-BF9577A8EE0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241399" y="326503"/>
            <a:ext cx="3322896" cy="590314"/>
          </a:xfrm>
          <a:prstGeom prst="rect">
            <a:avLst/>
          </a:prstGeom>
        </p:spPr>
      </p:pic>
      <p:sp>
        <p:nvSpPr>
          <p:cNvPr id="4" name="TextBox 3">
            <a:extLst>
              <a:ext uri="{FF2B5EF4-FFF2-40B4-BE49-F238E27FC236}">
                <a16:creationId xmlns:a16="http://schemas.microsoft.com/office/drawing/2014/main" id="{700EFC31-3F59-62D9-9488-019A89772254}"/>
              </a:ext>
            </a:extLst>
          </p:cNvPr>
          <p:cNvSpPr txBox="1"/>
          <p:nvPr/>
        </p:nvSpPr>
        <p:spPr>
          <a:xfrm>
            <a:off x="727933" y="1525417"/>
            <a:ext cx="10736133" cy="3477875"/>
          </a:xfrm>
          <a:prstGeom prst="rect">
            <a:avLst/>
          </a:prstGeom>
          <a:noFill/>
        </p:spPr>
        <p:txBody>
          <a:bodyPr wrap="square" rtlCol="0">
            <a:spAutoFit/>
          </a:bodyPr>
          <a:lstStyle/>
          <a:p>
            <a:r>
              <a:rPr lang="en-US" sz="2800" b="1" u="sng" dirty="0"/>
              <a:t>Creating or Modifying a Water District (Idaho Code § 42-604)</a:t>
            </a:r>
          </a:p>
          <a:p>
            <a:pPr marL="914400" indent="-342900">
              <a:buAutoNum type="arabicPeriod"/>
            </a:pPr>
            <a:r>
              <a:rPr lang="en-US" sz="2400" dirty="0"/>
              <a:t>Informal public meeting to receive feedback about boundaries and make up of a proposed district.</a:t>
            </a:r>
          </a:p>
          <a:p>
            <a:pPr marL="914400" indent="-342900">
              <a:buAutoNum type="arabicPeriod"/>
            </a:pPr>
            <a:r>
              <a:rPr lang="en-US" sz="2400" dirty="0"/>
              <a:t>IDWR creates a proposal for new water district.  </a:t>
            </a:r>
          </a:p>
          <a:p>
            <a:pPr marL="914400" indent="-342900">
              <a:buAutoNum type="arabicPeriod"/>
            </a:pPr>
            <a:r>
              <a:rPr lang="en-US" sz="2400" dirty="0"/>
              <a:t>IDWR sends notice of proposed action to each water user in the proposed district by mail or through legal advertisement.  </a:t>
            </a:r>
          </a:p>
          <a:p>
            <a:pPr marL="914400" indent="-342900">
              <a:buAutoNum type="arabicPeriod"/>
            </a:pPr>
            <a:r>
              <a:rPr lang="en-US" sz="2400" dirty="0"/>
              <a:t>Public hearing and period for written comment.</a:t>
            </a:r>
          </a:p>
          <a:p>
            <a:pPr marL="914400" indent="-342900">
              <a:buAutoNum type="arabicPeriod"/>
            </a:pPr>
            <a:r>
              <a:rPr lang="en-US" sz="2400" dirty="0"/>
              <a:t>Order creating or amending the water district.</a:t>
            </a:r>
          </a:p>
          <a:p>
            <a:pPr marL="914400" indent="-342900">
              <a:buAutoNum type="arabicPeriod"/>
            </a:pPr>
            <a:r>
              <a:rPr lang="en-US" sz="2400" dirty="0"/>
              <a:t>Appeals period for any challenges to IDWR action.</a:t>
            </a:r>
          </a:p>
        </p:txBody>
      </p:sp>
    </p:spTree>
    <p:extLst>
      <p:ext uri="{BB962C8B-B14F-4D97-AF65-F5344CB8AC3E}">
        <p14:creationId xmlns:p14="http://schemas.microsoft.com/office/powerpoint/2010/main" val="2268949478"/>
      </p:ext>
    </p:extLst>
  </p:cSld>
  <p:clrMapOvr>
    <a:masterClrMapping/>
  </p:clrMapOvr>
</p:sld>
</file>

<file path=ppt/theme/theme1.xml><?xml version="1.0" encoding="utf-8"?>
<a:theme xmlns:a="http://schemas.openxmlformats.org/drawingml/2006/main" name="Office Theme">
  <a:themeElements>
    <a:clrScheme name="IDWR Brand Standard">
      <a:dk1>
        <a:srgbClr val="2575B8"/>
      </a:dk1>
      <a:lt1>
        <a:srgbClr val="FFFFFF"/>
      </a:lt1>
      <a:dk2>
        <a:srgbClr val="8E8E8E"/>
      </a:dk2>
      <a:lt2>
        <a:srgbClr val="FFFFFF"/>
      </a:lt2>
      <a:accent1>
        <a:srgbClr val="2575B8"/>
      </a:accent1>
      <a:accent2>
        <a:srgbClr val="57AF47"/>
      </a:accent2>
      <a:accent3>
        <a:srgbClr val="C5E8F0"/>
      </a:accent3>
      <a:accent4>
        <a:srgbClr val="C5E8F0"/>
      </a:accent4>
      <a:accent5>
        <a:srgbClr val="8E8E8E"/>
      </a:accent5>
      <a:accent6>
        <a:srgbClr val="57AF47"/>
      </a:accent6>
      <a:hlink>
        <a:srgbClr val="2575B8"/>
      </a:hlink>
      <a:folHlink>
        <a:srgbClr val="8E8E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5100</TotalTime>
  <Words>793</Words>
  <Application>Microsoft Office PowerPoint</Application>
  <PresentationFormat>Widescreen</PresentationFormat>
  <Paragraphs>81</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Thorneycroft, Kensie</dc:creator>
  <cp:lastModifiedBy>Cefalo, James</cp:lastModifiedBy>
  <cp:revision>18</cp:revision>
  <dcterms:created xsi:type="dcterms:W3CDTF">2024-10-29T18:41:15Z</dcterms:created>
  <dcterms:modified xsi:type="dcterms:W3CDTF">2025-03-10T18:24:01Z</dcterms:modified>
</cp:coreProperties>
</file>